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0" r:id="rId2"/>
    <p:sldId id="273" r:id="rId3"/>
    <p:sldId id="270" r:id="rId4"/>
    <p:sldId id="259" r:id="rId5"/>
    <p:sldId id="260" r:id="rId6"/>
    <p:sldId id="261" r:id="rId7"/>
    <p:sldId id="263" r:id="rId8"/>
    <p:sldId id="268" r:id="rId9"/>
    <p:sldId id="269" r:id="rId10"/>
    <p:sldId id="264" r:id="rId11"/>
    <p:sldId id="265" r:id="rId12"/>
    <p:sldId id="275" r:id="rId13"/>
    <p:sldId id="271" r:id="rId14"/>
    <p:sldId id="276" r:id="rId15"/>
    <p:sldId id="278" r:id="rId16"/>
    <p:sldId id="267"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1935" autoAdjust="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style val="5"/>
  <c:chart>
    <c:view3D>
      <c:rAngAx val="1"/>
    </c:view3D>
    <c:plotArea>
      <c:layout/>
      <c:bar3DChart>
        <c:barDir val="col"/>
        <c:grouping val="standard"/>
        <c:ser>
          <c:idx val="0"/>
          <c:order val="0"/>
          <c:dLbls>
            <c:showVal val="1"/>
          </c:dLbls>
          <c:cat>
            <c:strRef>
              <c:f>Feuil1!$D$9:$D$20</c:f>
              <c:strCache>
                <c:ptCount val="12"/>
                <c:pt idx="0">
                  <c:v>séance 1</c:v>
                </c:pt>
                <c:pt idx="1">
                  <c:v>séance 2</c:v>
                </c:pt>
                <c:pt idx="2">
                  <c:v>séance 3</c:v>
                </c:pt>
                <c:pt idx="3">
                  <c:v>séance 4</c:v>
                </c:pt>
                <c:pt idx="4">
                  <c:v>séance 5</c:v>
                </c:pt>
                <c:pt idx="5">
                  <c:v>séance 6</c:v>
                </c:pt>
                <c:pt idx="6">
                  <c:v>séance 7</c:v>
                </c:pt>
                <c:pt idx="7">
                  <c:v>séance 8</c:v>
                </c:pt>
                <c:pt idx="8">
                  <c:v>séance 9</c:v>
                </c:pt>
                <c:pt idx="9">
                  <c:v>séance 10</c:v>
                </c:pt>
                <c:pt idx="10">
                  <c:v>séance 11</c:v>
                </c:pt>
                <c:pt idx="11">
                  <c:v>séance 12</c:v>
                </c:pt>
              </c:strCache>
            </c:strRef>
          </c:cat>
          <c:val>
            <c:numRef>
              <c:f>Feuil1!$E$9:$E$20</c:f>
              <c:numCache>
                <c:formatCode>General</c:formatCode>
                <c:ptCount val="12"/>
                <c:pt idx="0">
                  <c:v>54</c:v>
                </c:pt>
                <c:pt idx="1">
                  <c:v>43</c:v>
                </c:pt>
                <c:pt idx="2">
                  <c:v>48</c:v>
                </c:pt>
                <c:pt idx="3">
                  <c:v>36</c:v>
                </c:pt>
                <c:pt idx="4">
                  <c:v>38</c:v>
                </c:pt>
                <c:pt idx="5">
                  <c:v>42</c:v>
                </c:pt>
                <c:pt idx="6">
                  <c:v>35</c:v>
                </c:pt>
                <c:pt idx="7">
                  <c:v>39</c:v>
                </c:pt>
                <c:pt idx="8">
                  <c:v>37</c:v>
                </c:pt>
                <c:pt idx="9">
                  <c:v>28</c:v>
                </c:pt>
                <c:pt idx="10">
                  <c:v>28</c:v>
                </c:pt>
                <c:pt idx="11">
                  <c:v>40</c:v>
                </c:pt>
              </c:numCache>
            </c:numRef>
          </c:val>
        </c:ser>
        <c:shape val="cylinder"/>
        <c:axId val="181983488"/>
        <c:axId val="181989376"/>
        <c:axId val="159009856"/>
      </c:bar3DChart>
      <c:catAx>
        <c:axId val="181983488"/>
        <c:scaling>
          <c:orientation val="minMax"/>
        </c:scaling>
        <c:axPos val="b"/>
        <c:tickLblPos val="nextTo"/>
        <c:crossAx val="181989376"/>
        <c:crosses val="autoZero"/>
        <c:auto val="1"/>
        <c:lblAlgn val="ctr"/>
        <c:lblOffset val="100"/>
      </c:catAx>
      <c:valAx>
        <c:axId val="181989376"/>
        <c:scaling>
          <c:orientation val="minMax"/>
        </c:scaling>
        <c:axPos val="l"/>
        <c:majorGridlines/>
        <c:numFmt formatCode="General" sourceLinked="1"/>
        <c:tickLblPos val="nextTo"/>
        <c:crossAx val="181983488"/>
        <c:crosses val="autoZero"/>
        <c:crossBetween val="between"/>
      </c:valAx>
      <c:serAx>
        <c:axId val="159009856"/>
        <c:scaling>
          <c:orientation val="minMax"/>
        </c:scaling>
        <c:delete val="1"/>
        <c:axPos val="b"/>
        <c:tickLblPos val="none"/>
        <c:crossAx val="181989376"/>
        <c:crosses val="autoZero"/>
      </c:serAx>
    </c:plotArea>
    <c:plotVisOnly val="1"/>
  </c:chart>
  <c:txPr>
    <a:bodyPr/>
    <a:lstStyle/>
    <a:p>
      <a:pPr>
        <a:defRPr sz="1800"/>
      </a:pPr>
      <a:endParaRPr lang="fr-F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AEDA62-FE9F-4AD8-82A2-979D64C7D956}" type="datetimeFigureOut">
              <a:rPr lang="fr-FR" smtClean="0"/>
              <a:pPr/>
              <a:t>15/02/2025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F41ADC-858C-47C5-B1CD-F8BC0C0AF2C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F41ADC-858C-47C5-B1CD-F8BC0C0AF2C1}" type="slidenum">
              <a:rPr lang="fr-FR" smtClean="0"/>
              <a:pPr/>
              <a:t>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F41ADC-858C-47C5-B1CD-F8BC0C0AF2C1}" type="slidenum">
              <a:rPr lang="fr-FR" smtClean="0"/>
              <a:pPr/>
              <a:t>11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F41ADC-858C-47C5-B1CD-F8BC0C0AF2C1}" type="slidenum">
              <a:rPr lang="fr-FR" smtClean="0"/>
              <a:pPr/>
              <a:t>12</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F41ADC-858C-47C5-B1CD-F8BC0C0AF2C1}"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405E8AC-0AD0-427C-BFA3-1A8E3D4864F0}" type="datetimeFigureOut">
              <a:rPr lang="fr-FR" smtClean="0"/>
              <a:pPr/>
              <a:t>15/02/2025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BDDEA49-B43F-4ECB-B902-BFF43575DD1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05E8AC-0AD0-427C-BFA3-1A8E3D4864F0}" type="datetimeFigureOut">
              <a:rPr lang="fr-FR" smtClean="0"/>
              <a:pPr/>
              <a:t>15/02/2025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DEA49-B43F-4ECB-B902-BFF43575DD1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731520" y="1700809"/>
            <a:ext cx="7772400" cy="2337792"/>
          </a:xfrm>
          <a:ln w="57150">
            <a:solidFill>
              <a:srgbClr val="00B050"/>
            </a:solidFill>
          </a:ln>
        </p:spPr>
        <p:txBody>
          <a:bodyPr>
            <a:normAutofit/>
          </a:bodyPr>
          <a:lstStyle/>
          <a:p>
            <a:r>
              <a:rPr lang="fr-FR" sz="4000" b="1" dirty="0" smtClean="0"/>
              <a:t>Rapport</a:t>
            </a:r>
            <a:r>
              <a:rPr lang="fr-FR" sz="2400" b="1" dirty="0" smtClean="0"/>
              <a:t>   </a:t>
            </a:r>
            <a:r>
              <a:rPr lang="fr-FR" sz="4000" b="1" dirty="0" smtClean="0"/>
              <a:t>de la formation continue</a:t>
            </a:r>
            <a:r>
              <a:rPr lang="fr-FR" sz="2400" dirty="0" smtClean="0"/>
              <a:t/>
            </a:r>
            <a:br>
              <a:rPr lang="fr-FR" sz="2400" dirty="0" smtClean="0"/>
            </a:br>
            <a:r>
              <a:rPr lang="fr-FR" sz="2400" dirty="0" smtClean="0"/>
              <a:t>« </a:t>
            </a:r>
            <a:r>
              <a:rPr lang="fr-FR" sz="2000" dirty="0" smtClean="0"/>
              <a:t>Développement des compétences des paramédicaux du CNC »</a:t>
            </a:r>
            <a:br>
              <a:rPr lang="fr-FR" sz="2000" dirty="0" smtClean="0"/>
            </a:br>
            <a:r>
              <a:rPr lang="fr-FR" sz="2000" dirty="0" smtClean="0"/>
              <a:t>Qui  s’est  déroulé  du 15 Août  2024 au 16 Janvier 2025.</a:t>
            </a:r>
            <a:endParaRPr lang="fr-FR" sz="2000" dirty="0"/>
          </a:p>
        </p:txBody>
      </p:sp>
      <p:sp>
        <p:nvSpPr>
          <p:cNvPr id="5" name="Sous-titre 4"/>
          <p:cNvSpPr>
            <a:spLocks noGrp="1"/>
          </p:cNvSpPr>
          <p:nvPr>
            <p:ph type="subTitle" idx="1"/>
          </p:nvPr>
        </p:nvSpPr>
        <p:spPr>
          <a:xfrm>
            <a:off x="827584" y="5157192"/>
            <a:ext cx="7344816" cy="576456"/>
          </a:xfrm>
        </p:spPr>
        <p:txBody>
          <a:bodyPr/>
          <a:lstStyle/>
          <a:p>
            <a:r>
              <a:rPr lang="fr-FR" sz="2800" b="1" dirty="0" smtClean="0">
                <a:solidFill>
                  <a:schemeClr val="tx1"/>
                </a:solidFill>
              </a:rPr>
              <a:t>Présenté par</a:t>
            </a:r>
            <a:r>
              <a:rPr lang="fr-FR" sz="2800" b="1" dirty="0" smtClean="0">
                <a:solidFill>
                  <a:srgbClr val="FF0000"/>
                </a:solidFill>
              </a:rPr>
              <a:t> </a:t>
            </a:r>
            <a:r>
              <a:rPr lang="fr-FR" sz="2800" b="1" dirty="0" smtClean="0">
                <a:solidFill>
                  <a:schemeClr val="tx1"/>
                </a:solidFill>
              </a:rPr>
              <a:t>: </a:t>
            </a:r>
            <a:r>
              <a:rPr lang="fr-FR" sz="2400" b="1" dirty="0" smtClean="0">
                <a:solidFill>
                  <a:srgbClr val="FF0000"/>
                </a:solidFill>
              </a:rPr>
              <a:t>Le comité de la formation</a:t>
            </a:r>
            <a:r>
              <a:rPr lang="fr-FR" sz="2400" dirty="0" smtClean="0">
                <a:solidFill>
                  <a:srgbClr val="FF0000"/>
                </a:solidFill>
              </a:rPr>
              <a:t> </a:t>
            </a:r>
            <a:r>
              <a:rPr lang="fr-FR" sz="2400" b="1" dirty="0" smtClean="0">
                <a:solidFill>
                  <a:srgbClr val="FF0000"/>
                </a:solidFill>
              </a:rPr>
              <a:t>continue</a:t>
            </a: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Evaluation de la formation</a:t>
            </a:r>
            <a:endParaRPr lang="fr-FR" sz="3200" b="1" dirty="0"/>
          </a:p>
        </p:txBody>
      </p:sp>
      <p:sp>
        <p:nvSpPr>
          <p:cNvPr id="3" name="Espace réservé du contenu 2"/>
          <p:cNvSpPr>
            <a:spLocks noGrp="1"/>
          </p:cNvSpPr>
          <p:nvPr>
            <p:ph idx="1"/>
          </p:nvPr>
        </p:nvSpPr>
        <p:spPr>
          <a:xfrm>
            <a:off x="2483768" y="1340768"/>
            <a:ext cx="6203032" cy="5112568"/>
          </a:xfrm>
        </p:spPr>
        <p:txBody>
          <a:bodyPr>
            <a:noAutofit/>
          </a:bodyPr>
          <a:lstStyle/>
          <a:p>
            <a:pPr>
              <a:buFont typeface="Wingdings" pitchFamily="2" charset="2"/>
              <a:buChar char="Ø"/>
            </a:pPr>
            <a:r>
              <a:rPr lang="fr-FR" sz="2000" b="1" dirty="0" smtClean="0"/>
              <a:t>Les points forts</a:t>
            </a:r>
          </a:p>
          <a:p>
            <a:r>
              <a:rPr lang="fr-FR" sz="2000" dirty="0" smtClean="0"/>
              <a:t>Le soutien de la direction pour l’aboutissement de ce projet.</a:t>
            </a:r>
          </a:p>
          <a:p>
            <a:r>
              <a:rPr lang="fr-FR" sz="2000" dirty="0" smtClean="0"/>
              <a:t>La bonne volonté des surveillants .</a:t>
            </a:r>
          </a:p>
          <a:p>
            <a:r>
              <a:rPr lang="fr-FR" sz="2000" dirty="0" smtClean="0"/>
              <a:t>L’ adhésion de la majorité du personnel infirmier.</a:t>
            </a:r>
          </a:p>
          <a:p>
            <a:r>
              <a:rPr lang="fr-FR" sz="2000" dirty="0" smtClean="0"/>
              <a:t>La pertinence  de plusieurs présentations.</a:t>
            </a:r>
          </a:p>
          <a:p>
            <a:pPr>
              <a:buFont typeface="Wingdings" pitchFamily="2" charset="2"/>
              <a:buChar char="Ø"/>
            </a:pPr>
            <a:r>
              <a:rPr lang="fr-FR" sz="2000" b="1" dirty="0" smtClean="0"/>
              <a:t>Les points à améliorer</a:t>
            </a:r>
          </a:p>
          <a:p>
            <a:r>
              <a:rPr lang="fr-FR" sz="2000" dirty="0" smtClean="0"/>
              <a:t>Rehausser  les compétences  des pilotes  de la formation afin d’améliorer l’approche pédagogique.</a:t>
            </a:r>
          </a:p>
          <a:p>
            <a:r>
              <a:rPr lang="fr-FR" sz="2000" dirty="0" smtClean="0"/>
              <a:t>L’engagement de la totalité du personnel infirmier  à intégrer les travaux de recherche et assister à toutes les séances si possible.</a:t>
            </a:r>
          </a:p>
          <a:p>
            <a:r>
              <a:rPr lang="fr-FR" sz="2000" dirty="0" smtClean="0"/>
              <a:t>Suivie  et contrôle de la qualité de la présentation avant son exposé.</a:t>
            </a:r>
          </a:p>
          <a:p>
            <a:endParaRPr lang="fr-FR" sz="2000" dirty="0" smtClean="0"/>
          </a:p>
          <a:p>
            <a:endParaRPr lang="fr-FR" sz="2000" dirty="0" smtClean="0"/>
          </a:p>
          <a:p>
            <a:endParaRPr lang="fr-FR" sz="2000" dirty="0" smtClean="0"/>
          </a:p>
          <a:p>
            <a:pPr>
              <a:buNone/>
            </a:pPr>
            <a:r>
              <a:rPr lang="fr-FR" sz="2000" b="1" dirty="0" smtClean="0"/>
              <a:t> </a:t>
            </a:r>
            <a:endParaRPr lang="fr-FR" sz="2000" b="1" dirty="0"/>
          </a:p>
        </p:txBody>
      </p:sp>
      <p:pic>
        <p:nvPicPr>
          <p:cNvPr id="2050" name="Picture 2" descr="Développer les points forts ou les points faibles ? - A2L Conseil"/>
          <p:cNvPicPr>
            <a:picLocks noChangeAspect="1" noChangeArrowheads="1"/>
          </p:cNvPicPr>
          <p:nvPr/>
        </p:nvPicPr>
        <p:blipFill>
          <a:blip r:embed="rId2" cstate="print"/>
          <a:srcRect/>
          <a:stretch>
            <a:fillRect/>
          </a:stretch>
        </p:blipFill>
        <p:spPr bwMode="auto">
          <a:xfrm>
            <a:off x="179512" y="1412776"/>
            <a:ext cx="2232248" cy="468052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836712"/>
            <a:ext cx="8229600" cy="724942"/>
          </a:xfrm>
        </p:spPr>
        <p:txBody>
          <a:bodyPr>
            <a:normAutofit fontScale="90000"/>
          </a:bodyPr>
          <a:lstStyle/>
          <a:p>
            <a:endParaRPr lang="fr-FR" dirty="0"/>
          </a:p>
        </p:txBody>
      </p:sp>
      <p:sp>
        <p:nvSpPr>
          <p:cNvPr id="3" name="Espace réservé du contenu 2"/>
          <p:cNvSpPr>
            <a:spLocks noGrp="1"/>
          </p:cNvSpPr>
          <p:nvPr>
            <p:ph idx="1"/>
          </p:nvPr>
        </p:nvSpPr>
        <p:spPr>
          <a:xfrm>
            <a:off x="457200" y="1772816"/>
            <a:ext cx="8507288" cy="4896544"/>
          </a:xfrm>
        </p:spPr>
        <p:txBody>
          <a:bodyPr>
            <a:normAutofit/>
          </a:bodyPr>
          <a:lstStyle/>
          <a:p>
            <a:pPr lvl="0">
              <a:buFont typeface="Wingdings" pitchFamily="2" charset="2"/>
              <a:buChar char="Ø"/>
            </a:pPr>
            <a:r>
              <a:rPr lang="fr-FR" sz="2000" dirty="0" smtClean="0"/>
              <a:t>Nommer  administrativement un comité  de formation  continue rattaché au service de soins infirmiers.</a:t>
            </a:r>
          </a:p>
          <a:p>
            <a:pPr>
              <a:buFont typeface="Wingdings" pitchFamily="2" charset="2"/>
              <a:buChar char="Ø"/>
            </a:pPr>
            <a:r>
              <a:rPr lang="fr-FR" sz="2000" dirty="0" smtClean="0"/>
              <a:t>Mettre en place un système d’ évaluation  pour améliorer la qualité des soins, et valoriser le travail des infirmiers.</a:t>
            </a:r>
          </a:p>
          <a:p>
            <a:pPr>
              <a:buFont typeface="Wingdings" pitchFamily="2" charset="2"/>
              <a:buChar char="Ø"/>
            </a:pPr>
            <a:r>
              <a:rPr lang="fr-FR" sz="2000" dirty="0" smtClean="0"/>
              <a:t>Réaliser périodiquement des études de satisfaction pour comprendre les besoins et les attentes du personnel.</a:t>
            </a:r>
          </a:p>
          <a:p>
            <a:pPr lvl="0">
              <a:buFont typeface="Wingdings" pitchFamily="2" charset="2"/>
              <a:buChar char="Ø"/>
            </a:pPr>
            <a:r>
              <a:rPr lang="fr-FR" sz="2000" dirty="0" smtClean="0"/>
              <a:t>Unifier les tenues vestimentaires selon les services.</a:t>
            </a:r>
          </a:p>
          <a:p>
            <a:pPr lvl="0">
              <a:buFont typeface="Wingdings" pitchFamily="2" charset="2"/>
              <a:buChar char="Ø"/>
            </a:pPr>
            <a:r>
              <a:rPr lang="fr-FR" sz="2000" dirty="0" smtClean="0"/>
              <a:t>Disponibiliser des chariots d’urgence de bonne qualité avec des fiches standards dans les services.</a:t>
            </a:r>
          </a:p>
          <a:p>
            <a:pPr lvl="0">
              <a:buFont typeface="Wingdings" pitchFamily="2" charset="2"/>
              <a:buChar char="Ø"/>
            </a:pPr>
            <a:r>
              <a:rPr lang="fr-FR" sz="2000" dirty="0" smtClean="0"/>
              <a:t>Multiplier  les ateliers  ECG  et  gestes de réanimation  cardio-pulmonaire (</a:t>
            </a:r>
            <a:r>
              <a:rPr lang="fr-FR" sz="2000" dirty="0" smtClean="0">
                <a:solidFill>
                  <a:srgbClr val="FF0000"/>
                </a:solidFill>
              </a:rPr>
              <a:t>RCP</a:t>
            </a:r>
            <a:r>
              <a:rPr lang="fr-FR" sz="2000" dirty="0" smtClean="0"/>
              <a:t>) en cas d’arrêt cardiaque.</a:t>
            </a:r>
          </a:p>
          <a:p>
            <a:pPr lvl="0">
              <a:buNone/>
            </a:pPr>
            <a:endParaRPr lang="fr-FR" sz="2000" dirty="0" smtClean="0"/>
          </a:p>
        </p:txBody>
      </p:sp>
      <p:pic>
        <p:nvPicPr>
          <p:cNvPr id="1026" name="Picture 2" descr="Conditions de travail et honoraires : Recommandations - MCS: Réseau  nationale Médiation culturelle"/>
          <p:cNvPicPr>
            <a:picLocks noChangeAspect="1" noChangeArrowheads="1"/>
          </p:cNvPicPr>
          <p:nvPr/>
        </p:nvPicPr>
        <p:blipFill>
          <a:blip r:embed="rId3" cstate="print"/>
          <a:srcRect/>
          <a:stretch>
            <a:fillRect/>
          </a:stretch>
        </p:blipFill>
        <p:spPr bwMode="auto">
          <a:xfrm>
            <a:off x="251520" y="260648"/>
            <a:ext cx="8592889" cy="136815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                                  </a:t>
            </a:r>
            <a:r>
              <a:rPr lang="fr-FR" sz="3200" b="1" dirty="0" smtClean="0"/>
              <a:t>(suite)</a:t>
            </a:r>
            <a:endParaRPr lang="fr-FR" sz="3200" b="1" dirty="0"/>
          </a:p>
        </p:txBody>
      </p:sp>
      <p:sp>
        <p:nvSpPr>
          <p:cNvPr id="3" name="Espace réservé du contenu 2"/>
          <p:cNvSpPr>
            <a:spLocks noGrp="1"/>
          </p:cNvSpPr>
          <p:nvPr>
            <p:ph idx="1"/>
          </p:nvPr>
        </p:nvSpPr>
        <p:spPr>
          <a:xfrm>
            <a:off x="457200" y="1628800"/>
            <a:ext cx="8229600" cy="4824536"/>
          </a:xfrm>
        </p:spPr>
        <p:txBody>
          <a:bodyPr>
            <a:normAutofit fontScale="85000" lnSpcReduction="20000"/>
          </a:bodyPr>
          <a:lstStyle/>
          <a:p>
            <a:pPr lvl="0">
              <a:buFont typeface="Wingdings" pitchFamily="2" charset="2"/>
              <a:buChar char="Ø"/>
            </a:pPr>
            <a:r>
              <a:rPr lang="fr-FR" sz="2400" dirty="0" smtClean="0"/>
              <a:t> Créer une unité de stock des poches de sang.</a:t>
            </a:r>
          </a:p>
          <a:p>
            <a:pPr lvl="0">
              <a:buNone/>
            </a:pPr>
            <a:endParaRPr lang="fr-FR" sz="2400" dirty="0" smtClean="0"/>
          </a:p>
          <a:p>
            <a:pPr lvl="0">
              <a:buFont typeface="Wingdings" pitchFamily="2" charset="2"/>
              <a:buChar char="Ø"/>
            </a:pPr>
            <a:r>
              <a:rPr lang="fr-FR" sz="2400" dirty="0" smtClean="0"/>
              <a:t>Fournir les tests ultime de concordance et de compatibilité .</a:t>
            </a:r>
          </a:p>
          <a:p>
            <a:pPr lvl="0">
              <a:buNone/>
            </a:pPr>
            <a:endParaRPr lang="fr-FR" sz="2400" dirty="0" smtClean="0"/>
          </a:p>
          <a:p>
            <a:pPr lvl="0">
              <a:buFont typeface="Wingdings" pitchFamily="2" charset="2"/>
              <a:buChar char="Ø"/>
            </a:pPr>
            <a:r>
              <a:rPr lang="fr-FR" sz="2400" dirty="0" smtClean="0"/>
              <a:t>Elargir les compétences  de  la cellule « éducation thérapeutique» au profit  de toutes les pathologies cardiaques.</a:t>
            </a:r>
          </a:p>
          <a:p>
            <a:pPr lvl="0">
              <a:buNone/>
            </a:pPr>
            <a:endParaRPr lang="fr-FR" sz="2400" dirty="0" smtClean="0"/>
          </a:p>
          <a:p>
            <a:pPr lvl="0">
              <a:buFont typeface="Wingdings" pitchFamily="2" charset="2"/>
              <a:buChar char="Ø"/>
            </a:pPr>
            <a:r>
              <a:rPr lang="fr-FR" sz="2400" dirty="0" smtClean="0"/>
              <a:t>Intégrer des paramètres où l’infirmier pourra écrire la démarche de soins qu’il  a  réalisé  et noter les transmissions ciblés dans le dossier informatisé.</a:t>
            </a:r>
          </a:p>
          <a:p>
            <a:pPr lvl="0">
              <a:buNone/>
            </a:pPr>
            <a:endParaRPr lang="fr-FR" sz="2400" dirty="0" smtClean="0"/>
          </a:p>
          <a:p>
            <a:pPr lvl="0">
              <a:buFont typeface="Wingdings" pitchFamily="2" charset="2"/>
              <a:buChar char="Ø"/>
            </a:pPr>
            <a:r>
              <a:rPr lang="fr-FR" sz="2400" dirty="0" smtClean="0"/>
              <a:t>Elaborer  et mettre  en œuvre des protocoles  de soins selon des normes et des références pour uniformiser les méthodes de travail.</a:t>
            </a:r>
          </a:p>
          <a:p>
            <a:pPr lvl="0">
              <a:buNone/>
            </a:pPr>
            <a:endParaRPr lang="fr-FR" sz="2400" dirty="0" smtClean="0"/>
          </a:p>
          <a:p>
            <a:pPr lvl="0">
              <a:buFont typeface="Wingdings" pitchFamily="2" charset="2"/>
              <a:buChar char="Ø"/>
            </a:pPr>
            <a:r>
              <a:rPr lang="fr-FR" sz="2400" dirty="0" smtClean="0"/>
              <a:t>Inviter les autres services  médicaux techniques et administratifs  à intégrer les sessions de formation.</a:t>
            </a:r>
          </a:p>
          <a:p>
            <a:pPr lvl="0">
              <a:buNone/>
            </a:pPr>
            <a:endParaRPr lang="fr-FR" sz="2400" dirty="0" smtClean="0"/>
          </a:p>
        </p:txBody>
      </p:sp>
      <p:pic>
        <p:nvPicPr>
          <p:cNvPr id="2050" name="Picture 2" descr="Tooly - La référence des recommandations de logiciels gratuites"/>
          <p:cNvPicPr>
            <a:picLocks noChangeAspect="1" noChangeArrowheads="1"/>
          </p:cNvPicPr>
          <p:nvPr/>
        </p:nvPicPr>
        <p:blipFill>
          <a:blip r:embed="rId3" cstate="print"/>
          <a:srcRect/>
          <a:stretch>
            <a:fillRect/>
          </a:stretch>
        </p:blipFill>
        <p:spPr bwMode="auto">
          <a:xfrm>
            <a:off x="683568" y="0"/>
            <a:ext cx="4680520" cy="141732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Conclusion</a:t>
            </a:r>
            <a:r>
              <a:rPr lang="fr-FR" b="1" dirty="0" smtClean="0"/>
              <a:t> </a:t>
            </a:r>
            <a:endParaRPr lang="fr-FR" b="1" dirty="0"/>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sz="2000" dirty="0" smtClean="0"/>
              <a:t>Le  rapport  qui  vient de vous être présenté est le couronnement de six mois d’efforts ,d’organisation et d’assiduité aux différentes activités de formation parfois dans des conditions difficiles.</a:t>
            </a:r>
          </a:p>
          <a:p>
            <a:pPr>
              <a:buNone/>
            </a:pPr>
            <a:endParaRPr lang="fr-FR" sz="2000" dirty="0" smtClean="0"/>
          </a:p>
          <a:p>
            <a:pPr>
              <a:buFont typeface="Wingdings" pitchFamily="2" charset="2"/>
              <a:buChar char="Ø"/>
            </a:pPr>
            <a:r>
              <a:rPr lang="fr-FR" sz="2000" dirty="0" smtClean="0"/>
              <a:t>La formation qui était « Le développement des compétences des infirmiers du </a:t>
            </a:r>
            <a:r>
              <a:rPr lang="fr-FR" sz="2000" b="1" dirty="0" smtClean="0"/>
              <a:t>CNC » </a:t>
            </a:r>
            <a:r>
              <a:rPr lang="fr-FR" sz="2000" dirty="0" smtClean="0"/>
              <a:t>nous a permis d’atteindre les objectifs fixés initialement.</a:t>
            </a:r>
          </a:p>
          <a:p>
            <a:pPr>
              <a:buFont typeface="Wingdings" pitchFamily="2" charset="2"/>
              <a:buChar char="Ø"/>
            </a:pPr>
            <a:r>
              <a:rPr lang="fr-FR" sz="2000" dirty="0" smtClean="0"/>
              <a:t>Les résultats obtenus sont encourageants et démontrent l’importance d’investir dans la formation continue du personnel soignant.</a:t>
            </a:r>
          </a:p>
          <a:p>
            <a:pPr>
              <a:buNone/>
            </a:pPr>
            <a:endParaRPr lang="fr-FR" sz="2000" dirty="0" smtClean="0"/>
          </a:p>
          <a:p>
            <a:pPr>
              <a:buFont typeface="Wingdings" pitchFamily="2" charset="2"/>
              <a:buChar char="Ø"/>
            </a:pPr>
            <a:r>
              <a:rPr lang="fr-FR" sz="2000" dirty="0" smtClean="0"/>
              <a:t>Il est essentiel de poursuivre  les efforts en matière de développement des compétences  en s’appuyant sur les acquis de ce projet et en adaptant les prochaines sessions aux besoins évolutifs des professionnels de santé.</a:t>
            </a:r>
            <a:endParaRPr lang="fr-F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Annexes </a:t>
            </a:r>
            <a:endParaRPr lang="fr-FR" sz="3200" b="1" dirty="0"/>
          </a:p>
        </p:txBody>
      </p:sp>
      <p:sp>
        <p:nvSpPr>
          <p:cNvPr id="3" name="Espace réservé du contenu 2"/>
          <p:cNvSpPr>
            <a:spLocks noGrp="1"/>
          </p:cNvSpPr>
          <p:nvPr>
            <p:ph idx="1"/>
          </p:nvPr>
        </p:nvSpPr>
        <p:spPr>
          <a:xfrm>
            <a:off x="457200" y="1340768"/>
            <a:ext cx="8229600" cy="5256584"/>
          </a:xfrm>
        </p:spPr>
        <p:txBody>
          <a:bodyPr>
            <a:normAutofit/>
          </a:bodyPr>
          <a:lstStyle/>
          <a:p>
            <a:pPr marL="88900" indent="-88900">
              <a:buNone/>
            </a:pPr>
            <a:r>
              <a:rPr lang="fr-FR" dirty="0" smtClean="0"/>
              <a:t> </a:t>
            </a:r>
            <a:r>
              <a:rPr lang="fr-FR" sz="2000" dirty="0" smtClean="0"/>
              <a:t>IL a été convenu  entre la direction et  le comité de formation ,une sélection des présentations  les plus pertinentes afin de leur remettre une distinction.</a:t>
            </a:r>
          </a:p>
          <a:p>
            <a:pPr indent="-250825">
              <a:buNone/>
            </a:pPr>
            <a:r>
              <a:rPr lang="fr-FR" sz="2000" dirty="0" smtClean="0"/>
              <a:t>Nous avons procéder de la manière suivante :</a:t>
            </a:r>
          </a:p>
          <a:p>
            <a:pPr indent="-250825">
              <a:buFont typeface="Wingdings" pitchFamily="2" charset="2"/>
              <a:buChar char="Ø"/>
            </a:pPr>
            <a:r>
              <a:rPr lang="fr-FR" sz="2000" b="1" dirty="0" smtClean="0"/>
              <a:t> Un choix des  critères d’évaluation</a:t>
            </a:r>
          </a:p>
          <a:p>
            <a:pPr indent="-250825"/>
            <a:r>
              <a:rPr lang="fr-FR" sz="2000" dirty="0" smtClean="0"/>
              <a:t>Le contenu scientifique: compréhension et maitrise du sujet.</a:t>
            </a:r>
          </a:p>
          <a:p>
            <a:pPr indent="-250825"/>
            <a:r>
              <a:rPr lang="fr-FR" sz="2000" dirty="0" smtClean="0"/>
              <a:t>La communication: aisance de l’expression, dynamisme et gestuelle.</a:t>
            </a:r>
          </a:p>
          <a:p>
            <a:pPr indent="-250825">
              <a:buFont typeface="Wingdings" pitchFamily="2" charset="2"/>
              <a:buChar char="Ø"/>
            </a:pPr>
            <a:r>
              <a:rPr lang="fr-FR" sz="2000" b="1" dirty="0" smtClean="0"/>
              <a:t>Une désignation des membres du jury</a:t>
            </a:r>
          </a:p>
          <a:p>
            <a:pPr indent="-250825"/>
            <a:r>
              <a:rPr lang="fr-FR" sz="2000" dirty="0" smtClean="0"/>
              <a:t>Mr samba Coulibaly surveillant  au service de réanimation chirurgie.</a:t>
            </a:r>
          </a:p>
          <a:p>
            <a:pPr indent="-250825"/>
            <a:r>
              <a:rPr lang="fr-FR" sz="2000" dirty="0" smtClean="0"/>
              <a:t>Mr Cheikhna Weiss,surveillant au service de cathétérisme cardiaque</a:t>
            </a:r>
          </a:p>
          <a:p>
            <a:pPr indent="-250825"/>
            <a:r>
              <a:rPr lang="fr-FR" sz="2000" dirty="0" smtClean="0"/>
              <a:t>Mr ahmed ahmedou, surveillant des urgences.</a:t>
            </a:r>
          </a:p>
          <a:p>
            <a:pPr indent="-250825"/>
            <a:r>
              <a:rPr lang="fr-FR" sz="2000" dirty="0" smtClean="0"/>
              <a:t>Mr Dioum Mamadou , surveillant au bloc opératoire.</a:t>
            </a:r>
          </a:p>
          <a:p>
            <a:pPr indent="-250825"/>
            <a:r>
              <a:rPr lang="fr-FR" sz="2000" dirty="0" smtClean="0"/>
              <a:t>Mr Mouhamedou ahmedou ,surveillant adjoint au secteur hommes.</a:t>
            </a:r>
          </a:p>
          <a:p>
            <a:pPr indent="-250825"/>
            <a:r>
              <a:rPr lang="fr-FR" sz="2000" dirty="0" smtClean="0"/>
              <a:t>Mme Mererzoum senghott ,surveillante  au service de chirurgie cardiaque.</a:t>
            </a:r>
            <a:endParaRPr lang="fr-F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t>Nos remerciements </a:t>
            </a:r>
            <a:endParaRPr lang="fr-FR" sz="3200" b="1" dirty="0"/>
          </a:p>
        </p:txBody>
      </p:sp>
      <p:sp>
        <p:nvSpPr>
          <p:cNvPr id="3" name="Espace réservé du contenu 2"/>
          <p:cNvSpPr>
            <a:spLocks noGrp="1"/>
          </p:cNvSpPr>
          <p:nvPr>
            <p:ph idx="1"/>
          </p:nvPr>
        </p:nvSpPr>
        <p:spPr/>
        <p:txBody>
          <a:bodyPr>
            <a:normAutofit lnSpcReduction="10000"/>
          </a:bodyPr>
          <a:lstStyle/>
          <a:p>
            <a:pPr>
              <a:buFont typeface="Wingdings" pitchFamily="2" charset="2"/>
              <a:buChar char="Ø"/>
            </a:pPr>
            <a:r>
              <a:rPr lang="fr-FR" sz="2000" dirty="0" smtClean="0"/>
              <a:t>A Monsieur le directeur du CNC ,Pr Eba pour son soutien  inconditionnel.</a:t>
            </a:r>
          </a:p>
          <a:p>
            <a:pPr>
              <a:buFont typeface="Wingdings" pitchFamily="2" charset="2"/>
              <a:buChar char="Ø"/>
            </a:pPr>
            <a:r>
              <a:rPr lang="fr-FR" sz="2000" dirty="0" smtClean="0"/>
              <a:t>Au directeur adjoint, Pr sirakhe Camara pour nous avoir assister  dans la rédaction et la mise en forme de certaines notes administratives.</a:t>
            </a:r>
          </a:p>
          <a:p>
            <a:pPr>
              <a:buFont typeface="Wingdings" pitchFamily="2" charset="2"/>
              <a:buChar char="Ø"/>
            </a:pPr>
            <a:r>
              <a:rPr lang="fr-FR" sz="2000" dirty="0" smtClean="0"/>
              <a:t>Aux différents  chefs de service.</a:t>
            </a:r>
          </a:p>
          <a:p>
            <a:pPr>
              <a:buFont typeface="Wingdings" pitchFamily="2" charset="2"/>
              <a:buChar char="Ø"/>
            </a:pPr>
            <a:r>
              <a:rPr lang="fr-FR" sz="2000" dirty="0" smtClean="0"/>
              <a:t>Au Dr Fall salihou.</a:t>
            </a:r>
          </a:p>
          <a:p>
            <a:pPr>
              <a:buFont typeface="Wingdings" pitchFamily="2" charset="2"/>
              <a:buChar char="Ø"/>
            </a:pPr>
            <a:r>
              <a:rPr lang="fr-FR" sz="2000" dirty="0" smtClean="0"/>
              <a:t>A Monsieur Kane Sidi  Baidy, conseiller à la direction.</a:t>
            </a:r>
          </a:p>
          <a:p>
            <a:pPr>
              <a:buFont typeface="Wingdings" pitchFamily="2" charset="2"/>
              <a:buChar char="Ø"/>
            </a:pPr>
            <a:r>
              <a:rPr lang="fr-FR" sz="2000" dirty="0" smtClean="0"/>
              <a:t> A Madame  Mouna Malik experte marocaine, cheffe de division  des soins infirmiers et technique de santé  au CHU Ibn  Sina de rabat.</a:t>
            </a:r>
          </a:p>
          <a:p>
            <a:pPr>
              <a:buFont typeface="Wingdings" pitchFamily="2" charset="2"/>
              <a:buChar char="Ø"/>
            </a:pPr>
            <a:r>
              <a:rPr lang="fr-FR" sz="2000" dirty="0" smtClean="0"/>
              <a:t> Aux surveillants du CNC.</a:t>
            </a:r>
          </a:p>
          <a:p>
            <a:pPr>
              <a:buFont typeface="Wingdings" pitchFamily="2" charset="2"/>
              <a:buChar char="Ø"/>
            </a:pPr>
            <a:r>
              <a:rPr lang="fr-FR" sz="2000" dirty="0" smtClean="0"/>
              <a:t>Au personnel infirmier du CNC.</a:t>
            </a:r>
          </a:p>
          <a:p>
            <a:pPr>
              <a:buFont typeface="Wingdings" pitchFamily="2" charset="2"/>
              <a:buChar char="Ø"/>
            </a:pPr>
            <a:r>
              <a:rPr lang="fr-FR" sz="2000" dirty="0" smtClean="0"/>
              <a:t>Aux équipes des informaticiens et de la restauration.</a:t>
            </a:r>
          </a:p>
          <a:p>
            <a:pPr>
              <a:buFont typeface="Wingdings" pitchFamily="2" charset="2"/>
              <a:buChar char="Ø"/>
            </a:pPr>
            <a:r>
              <a:rPr lang="fr-FR" sz="2000" dirty="0" smtClean="0"/>
              <a:t>Et mention spéciale à  Marieme  Ba , agent de soutien au service de pédiatrie pour la gestion des feuilles </a:t>
            </a:r>
            <a:r>
              <a:rPr lang="fr-FR" sz="2000" smtClean="0"/>
              <a:t>de présence.</a:t>
            </a:r>
            <a:endParaRPr lang="fr-FR" sz="2000" dirty="0" smtClean="0"/>
          </a:p>
          <a:p>
            <a:pPr>
              <a:buNone/>
            </a:pPr>
            <a:endParaRPr lang="fr-FR" sz="2000" dirty="0" smtClean="0"/>
          </a:p>
        </p:txBody>
      </p:sp>
      <p:sp>
        <p:nvSpPr>
          <p:cNvPr id="3076" name="AutoShape 4" descr="Homme D'affaires 3d Avec Tous Nos Remerciements De Mot Illustration Stock -  Illustration of salutation, gestionnaire: 40113829"/>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078" name="AutoShape 6" descr="Homme D'affaires 3d Avec Tous Nos Remerciements De Mot Illustration Stock -  Illustration of salutation, gestionnaire: 40113829"/>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26626" name="AutoShape 2" descr="Merci Beaucoup&quot; - Images et vidéos libres de droits | Adobe 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6628" name="AutoShape 4" descr="Merci Beaucoup&quot; - Images et vidéos libres de droits | Adobe 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6630" name="AutoShape 6" descr="Merci Beaucoup&quot; - Images et vidéos libres de droits | Adobe 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6632" name="AutoShape 8" descr="Merci Beaucoup&quot; - Images et vidéos libres de droits | Adobe 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074" name="AutoShape 2" descr="Merci est le mot français pour merci. Lettres de calligraphie par pinceau  vectoriel. | Vecteur Premiu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076" name="AutoShape 4" descr="Merci Beaucoup&quot; - Images et vidéos libres de droits | Adobe 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077" name="Picture 5" descr="C:\Users\w8\Downloads\téléchargé (1).png"/>
          <p:cNvPicPr>
            <a:picLocks noChangeAspect="1" noChangeArrowheads="1"/>
          </p:cNvPicPr>
          <p:nvPr/>
        </p:nvPicPr>
        <p:blipFill>
          <a:blip r:embed="rId2" cstate="print"/>
          <a:srcRect/>
          <a:stretch>
            <a:fillRect/>
          </a:stretch>
        </p:blipFill>
        <p:spPr bwMode="auto">
          <a:xfrm>
            <a:off x="0" y="260648"/>
            <a:ext cx="9144000" cy="640871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t>INTRODUCTION</a:t>
            </a:r>
            <a:endParaRPr lang="fr-FR" sz="2800" b="1" dirty="0"/>
          </a:p>
        </p:txBody>
      </p:sp>
      <p:sp>
        <p:nvSpPr>
          <p:cNvPr id="3" name="Espace réservé du contenu 2"/>
          <p:cNvSpPr>
            <a:spLocks noGrp="1"/>
          </p:cNvSpPr>
          <p:nvPr>
            <p:ph idx="1"/>
          </p:nvPr>
        </p:nvSpPr>
        <p:spPr>
          <a:xfrm>
            <a:off x="457200" y="1340768"/>
            <a:ext cx="8229600" cy="5040560"/>
          </a:xfrm>
        </p:spPr>
        <p:txBody>
          <a:bodyPr>
            <a:normAutofit fontScale="92500" lnSpcReduction="20000"/>
          </a:bodyPr>
          <a:lstStyle/>
          <a:p>
            <a:pPr marL="371475">
              <a:buFont typeface="Wingdings" pitchFamily="2" charset="2"/>
              <a:buChar char="Ø"/>
              <a:tabLst>
                <a:tab pos="182563" algn="l"/>
              </a:tabLst>
            </a:pPr>
            <a:r>
              <a:rPr lang="fr-FR" sz="2200" dirty="0" smtClean="0"/>
              <a:t> Dans le souci d’améliorer la qualité des prestations au niveau du </a:t>
            </a:r>
            <a:r>
              <a:rPr lang="fr-FR" sz="2200" b="1" dirty="0" smtClean="0"/>
              <a:t>CNC</a:t>
            </a:r>
            <a:r>
              <a:rPr lang="fr-FR" sz="2200" dirty="0" smtClean="0"/>
              <a:t>, les surveillants ont trouvés raisonnable d’instaurer un programme de formation continue  pour le personnel afin de rehausser leurs niveaux de compétences et leur engagement vis-à-vis des patients et usagers.</a:t>
            </a:r>
          </a:p>
          <a:p>
            <a:pPr marL="371475">
              <a:buNone/>
              <a:tabLst>
                <a:tab pos="182563" algn="l"/>
              </a:tabLst>
            </a:pPr>
            <a:endParaRPr lang="fr-FR" sz="2200" dirty="0" smtClean="0"/>
          </a:p>
          <a:p>
            <a:pPr marL="371475">
              <a:buFont typeface="Wingdings" pitchFamily="2" charset="2"/>
              <a:buChar char="Ø"/>
              <a:tabLst>
                <a:tab pos="182563" algn="l"/>
              </a:tabLst>
            </a:pPr>
            <a:r>
              <a:rPr lang="fr-FR" sz="2400" dirty="0" smtClean="0"/>
              <a:t>  Ce rapport décrit les informations clés de la formation intitulé , « le développement des compétences des  infirmiers du </a:t>
            </a:r>
            <a:r>
              <a:rPr lang="fr-FR" sz="2400" b="1" dirty="0" smtClean="0"/>
              <a:t>CNC</a:t>
            </a:r>
            <a:r>
              <a:rPr lang="fr-FR" sz="2400" dirty="0" smtClean="0"/>
              <a:t> », y compris les dates, le lieu, les participants, les objectifs, la méthodologie, l’évaluation  et les recommandations. </a:t>
            </a:r>
            <a:endParaRPr lang="fr-FR" sz="2200" dirty="0" smtClean="0"/>
          </a:p>
          <a:p>
            <a:pPr marL="990600" indent="-92075">
              <a:buFont typeface="Wingdings" pitchFamily="2" charset="2"/>
              <a:buChar char="v"/>
              <a:tabLst>
                <a:tab pos="1082675" algn="l"/>
              </a:tabLst>
            </a:pPr>
            <a:r>
              <a:rPr lang="fr-FR" sz="2000" b="1" dirty="0" smtClean="0"/>
              <a:t>Bilan quantitatif</a:t>
            </a:r>
            <a:endParaRPr lang="fr-FR" sz="2000" dirty="0" smtClean="0"/>
          </a:p>
          <a:p>
            <a:pPr marL="1082675" lvl="0" indent="76200">
              <a:tabLst>
                <a:tab pos="1158875" algn="l"/>
              </a:tabLst>
            </a:pPr>
            <a:r>
              <a:rPr lang="fr-FR" sz="2000" dirty="0" smtClean="0"/>
              <a:t>36 présentations.</a:t>
            </a:r>
          </a:p>
          <a:p>
            <a:pPr marL="1082675" lvl="0" indent="76200"/>
            <a:r>
              <a:rPr lang="fr-FR" sz="2000" dirty="0" smtClean="0"/>
              <a:t>12 séances  de formation sur les 6 mois.</a:t>
            </a:r>
          </a:p>
          <a:p>
            <a:pPr marL="1158875" lvl="0" indent="-76200">
              <a:tabLst>
                <a:tab pos="1082675" algn="l"/>
              </a:tabLst>
            </a:pPr>
            <a:r>
              <a:rPr lang="fr-FR" sz="2000" dirty="0" smtClean="0"/>
              <a:t>22 thèmes  abordés</a:t>
            </a:r>
            <a:r>
              <a:rPr lang="fr-FR" dirty="0" smtClean="0"/>
              <a:t>.</a:t>
            </a:r>
          </a:p>
          <a:p>
            <a:pPr marL="990600" indent="-92075">
              <a:buFont typeface="Wingdings" pitchFamily="2" charset="2"/>
              <a:buChar char="v"/>
            </a:pPr>
            <a:r>
              <a:rPr lang="fr-FR" sz="2200" b="1" dirty="0" smtClean="0"/>
              <a:t>Public : </a:t>
            </a:r>
            <a:r>
              <a:rPr lang="fr-FR" sz="2200" dirty="0" smtClean="0"/>
              <a:t>les surveillants et tous les infirmiers du </a:t>
            </a:r>
            <a:r>
              <a:rPr lang="fr-FR" sz="2200" b="1" dirty="0" smtClean="0"/>
              <a:t>CNC</a:t>
            </a:r>
            <a:r>
              <a:rPr lang="fr-FR" sz="2200" dirty="0" smtClean="0"/>
              <a:t>.</a:t>
            </a:r>
          </a:p>
          <a:p>
            <a:pPr marL="898525" indent="-898525">
              <a:buNone/>
            </a:pPr>
            <a:endParaRPr lang="fr-FR" sz="2200" b="1" dirty="0" smtClean="0"/>
          </a:p>
          <a:p>
            <a:pPr marL="990600" indent="-92075">
              <a:buFont typeface="Wingdings" pitchFamily="2" charset="2"/>
              <a:buChar char="v"/>
            </a:pPr>
            <a:r>
              <a:rPr lang="fr-FR" sz="2200" b="1" dirty="0" smtClean="0"/>
              <a:t>Lieu de formation</a:t>
            </a:r>
            <a:r>
              <a:rPr lang="fr-FR" sz="2200" dirty="0" smtClean="0"/>
              <a:t> : salle de conférence du 2 éme étage</a:t>
            </a:r>
            <a:endParaRPr lang="fr-FR"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Rappel des objectifs</a:t>
            </a:r>
            <a:endParaRPr lang="fr-FR" sz="3200" b="1" dirty="0"/>
          </a:p>
        </p:txBody>
      </p:sp>
      <p:sp>
        <p:nvSpPr>
          <p:cNvPr id="3" name="Espace réservé du contenu 2"/>
          <p:cNvSpPr>
            <a:spLocks noGrp="1"/>
          </p:cNvSpPr>
          <p:nvPr>
            <p:ph idx="1"/>
          </p:nvPr>
        </p:nvSpPr>
        <p:spPr/>
        <p:txBody>
          <a:bodyPr>
            <a:normAutofit/>
          </a:bodyPr>
          <a:lstStyle/>
          <a:p>
            <a:pPr>
              <a:buNone/>
            </a:pPr>
            <a:endParaRPr lang="fr-FR" sz="2000" dirty="0" smtClean="0"/>
          </a:p>
          <a:p>
            <a:pPr>
              <a:buFont typeface="Wingdings" pitchFamily="2" charset="2"/>
              <a:buChar char="Ø"/>
            </a:pPr>
            <a:r>
              <a:rPr lang="fr-FR" sz="2000" dirty="0" smtClean="0"/>
              <a:t>Élaborer un cadre de référence pour la formation continue ,</a:t>
            </a:r>
          </a:p>
          <a:p>
            <a:pPr>
              <a:buNone/>
            </a:pPr>
            <a:endParaRPr lang="fr-FR" sz="2000" dirty="0" smtClean="0"/>
          </a:p>
          <a:p>
            <a:pPr>
              <a:buFont typeface="Wingdings" pitchFamily="2" charset="2"/>
              <a:buChar char="Ø"/>
            </a:pPr>
            <a:r>
              <a:rPr lang="fr-FR" sz="2000" dirty="0" smtClean="0"/>
              <a:t>Développer les compétences en favorisant l’implication  du personnel ,</a:t>
            </a:r>
          </a:p>
          <a:p>
            <a:pPr>
              <a:buFont typeface="Wingdings" pitchFamily="2" charset="2"/>
              <a:buChar char="Ø"/>
            </a:pPr>
            <a:endParaRPr lang="fr-FR" sz="2000" dirty="0" smtClean="0"/>
          </a:p>
          <a:p>
            <a:pPr>
              <a:buFont typeface="Wingdings" pitchFamily="2" charset="2"/>
              <a:buChar char="Ø"/>
            </a:pPr>
            <a:r>
              <a:rPr lang="fr-FR" sz="2000" dirty="0" smtClean="0"/>
              <a:t>Impulser une dynamique de progrès,</a:t>
            </a:r>
          </a:p>
          <a:p>
            <a:pPr>
              <a:buNone/>
            </a:pPr>
            <a:endParaRPr lang="fr-FR" sz="2000" dirty="0" smtClean="0"/>
          </a:p>
          <a:p>
            <a:pPr>
              <a:buFont typeface="Wingdings" pitchFamily="2" charset="2"/>
              <a:buChar char="Ø"/>
            </a:pPr>
            <a:r>
              <a:rPr lang="fr-FR" sz="2000" dirty="0" smtClean="0"/>
              <a:t>Proposer des thèmes adaptés aux besoins identifiés, pouvant  servir d’appui solide à la pratique des soins infirmiers en milieu clinique,</a:t>
            </a:r>
          </a:p>
          <a:p>
            <a:pPr>
              <a:buNone/>
            </a:pPr>
            <a:endParaRPr lang="fr-FR" sz="2000" dirty="0" smtClean="0"/>
          </a:p>
          <a:p>
            <a:pPr>
              <a:buFont typeface="Wingdings" pitchFamily="2" charset="2"/>
              <a:buChar char="Ø"/>
            </a:pPr>
            <a:r>
              <a:rPr lang="fr-FR" sz="2000" dirty="0" smtClean="0"/>
              <a:t>Accompagner l’évolution des participants et accroître la performance de leurs prestations.</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Méthodologie de </a:t>
            </a:r>
            <a:r>
              <a:rPr lang="fr-FR" sz="3200" b="1" dirty="0"/>
              <a:t>la formation</a:t>
            </a:r>
            <a:endParaRPr lang="fr-FR" sz="3200" dirty="0"/>
          </a:p>
        </p:txBody>
      </p:sp>
      <p:sp>
        <p:nvSpPr>
          <p:cNvPr id="3" name="Espace réservé du contenu 2"/>
          <p:cNvSpPr>
            <a:spLocks noGrp="1"/>
          </p:cNvSpPr>
          <p:nvPr>
            <p:ph idx="1"/>
          </p:nvPr>
        </p:nvSpPr>
        <p:spPr/>
        <p:txBody>
          <a:bodyPr/>
          <a:lstStyle/>
          <a:p>
            <a:pPr>
              <a:buFont typeface="Wingdings" pitchFamily="2" charset="2"/>
              <a:buChar char="Ø"/>
            </a:pPr>
            <a:r>
              <a:rPr lang="fr-FR" sz="2000" dirty="0" smtClean="0"/>
              <a:t> </a:t>
            </a:r>
            <a:r>
              <a:rPr lang="fr-FR" sz="2000" b="1" dirty="0" smtClean="0"/>
              <a:t>Méthode active:</a:t>
            </a:r>
          </a:p>
          <a:p>
            <a:pPr marL="625475" indent="-260350"/>
            <a:r>
              <a:rPr lang="fr-FR" sz="2000" dirty="0" smtClean="0"/>
              <a:t>La </a:t>
            </a:r>
            <a:r>
              <a:rPr lang="fr-FR" sz="2000" dirty="0"/>
              <a:t>formation s’est déroulée suivant  une approche </a:t>
            </a:r>
            <a:r>
              <a:rPr lang="fr-FR" sz="2000" dirty="0" smtClean="0"/>
              <a:t>participative.</a:t>
            </a:r>
          </a:p>
          <a:p>
            <a:pPr marL="625475" indent="-260350"/>
            <a:r>
              <a:rPr lang="fr-FR" sz="2000" dirty="0" smtClean="0"/>
              <a:t>Au lieu d’ être simplement récepteurs d’informations ,les infirmiers ont  été encouragés à participer activement ,à explorer et à construire leurs propres connaissances .</a:t>
            </a:r>
            <a:endParaRPr lang="fr-FR" sz="2000" dirty="0"/>
          </a:p>
          <a:p>
            <a:pPr marL="631825" indent="-190500"/>
            <a:r>
              <a:rPr lang="fr-FR" sz="2000" dirty="0"/>
              <a:t> </a:t>
            </a:r>
            <a:r>
              <a:rPr lang="fr-FR" sz="2000" dirty="0" smtClean="0"/>
              <a:t>Les discussions à la fin de chaque présentation </a:t>
            </a:r>
            <a:r>
              <a:rPr lang="fr-FR" sz="2000" dirty="0"/>
              <a:t>ont permis d’échanger </a:t>
            </a:r>
            <a:r>
              <a:rPr lang="fr-FR" sz="2000" dirty="0" smtClean="0"/>
              <a:t> </a:t>
            </a:r>
            <a:r>
              <a:rPr lang="fr-FR" sz="2000" dirty="0"/>
              <a:t>sur les difficultés  et les lacunes  que le personnel </a:t>
            </a:r>
            <a:r>
              <a:rPr lang="fr-FR" sz="2000" dirty="0" smtClean="0"/>
              <a:t> infirmier  </a:t>
            </a:r>
            <a:r>
              <a:rPr lang="fr-FR" sz="2000" dirty="0"/>
              <a:t>rencontre lors de la pratique de sa </a:t>
            </a:r>
            <a:r>
              <a:rPr lang="fr-FR" sz="2000" dirty="0" smtClean="0"/>
              <a:t>profession.</a:t>
            </a:r>
          </a:p>
          <a:p>
            <a:pPr marL="92075" indent="349250">
              <a:buFont typeface="Wingdings" pitchFamily="2" charset="2"/>
              <a:buChar char="Ø"/>
            </a:pPr>
            <a:r>
              <a:rPr lang="fr-FR" sz="2000" b="1" dirty="0" smtClean="0"/>
              <a:t>Outils pédagogiques</a:t>
            </a:r>
          </a:p>
          <a:p>
            <a:pPr marL="441325" indent="0"/>
            <a:r>
              <a:rPr lang="fr-FR" sz="2000" dirty="0" smtClean="0"/>
              <a:t>Les supports numériques: présentations PowerPoint.</a:t>
            </a:r>
          </a:p>
          <a:p>
            <a:pPr marL="441325" indent="0"/>
            <a:r>
              <a:rPr lang="fr-FR" sz="2000" dirty="0" smtClean="0"/>
              <a:t>Une Simulation .</a:t>
            </a:r>
          </a:p>
          <a:p>
            <a:pPr marL="441325" indent="0"/>
            <a:r>
              <a:rPr lang="fr-FR" sz="2000" dirty="0" smtClean="0"/>
              <a:t>Un atelier. </a:t>
            </a:r>
            <a:endParaRPr lang="fr-FR" dirty="0" smtClean="0"/>
          </a:p>
          <a:p>
            <a:pPr marL="631825" indent="190500">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Les présences</a:t>
            </a:r>
            <a:endParaRPr lang="fr-FR" sz="3200" dirty="0"/>
          </a:p>
        </p:txBody>
      </p:sp>
      <p:graphicFrame>
        <p:nvGraphicFramePr>
          <p:cNvPr id="4" name="Espace réservé du contenu 3"/>
          <p:cNvGraphicFramePr>
            <a:graphicFrameLocks noGrp="1"/>
          </p:cNvGraphicFramePr>
          <p:nvPr>
            <p:ph idx="1"/>
          </p:nvPr>
        </p:nvGraphicFramePr>
        <p:xfrm>
          <a:off x="683568" y="1124744"/>
          <a:ext cx="7632848" cy="37010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au 4"/>
          <p:cNvGraphicFramePr>
            <a:graphicFrameLocks noGrp="1"/>
          </p:cNvGraphicFramePr>
          <p:nvPr/>
        </p:nvGraphicFramePr>
        <p:xfrm>
          <a:off x="396240" y="4653136"/>
          <a:ext cx="8352224" cy="2225040"/>
        </p:xfrm>
        <a:graphic>
          <a:graphicData uri="http://schemas.openxmlformats.org/drawingml/2006/table">
            <a:tbl>
              <a:tblPr/>
              <a:tblGrid>
                <a:gridCol w="8352224"/>
              </a:tblGrid>
              <a:tr h="1628132">
                <a:tc>
                  <a:txBody>
                    <a:bodyPr/>
                    <a:lstStyle/>
                    <a:p>
                      <a:pPr>
                        <a:buFont typeface="Wingdings" pitchFamily="2" charset="2"/>
                        <a:buChar char="Ø"/>
                      </a:pPr>
                      <a:r>
                        <a:rPr lang="fr-FR" sz="2000" b="0" dirty="0" smtClean="0">
                          <a:solidFill>
                            <a:schemeClr val="tx1"/>
                          </a:solidFill>
                        </a:rPr>
                        <a:t>L</a:t>
                      </a:r>
                      <a:r>
                        <a:rPr lang="fr-FR" sz="2000" b="0" baseline="0" dirty="0" smtClean="0">
                          <a:solidFill>
                            <a:schemeClr val="tx1"/>
                          </a:solidFill>
                        </a:rPr>
                        <a:t>’analyse des données de présence nous a permis de suivre ,l’assiduité</a:t>
                      </a:r>
                    </a:p>
                    <a:p>
                      <a:pPr>
                        <a:buFont typeface="Wingdings" pitchFamily="2" charset="2"/>
                        <a:buNone/>
                      </a:pPr>
                      <a:r>
                        <a:rPr lang="fr-FR" sz="2000" b="0" baseline="0" dirty="0" smtClean="0">
                          <a:solidFill>
                            <a:schemeClr val="tx1"/>
                          </a:solidFill>
                        </a:rPr>
                        <a:t>du personnel durant les six  mois de formation.</a:t>
                      </a:r>
                    </a:p>
                    <a:p>
                      <a:pPr>
                        <a:buFont typeface="Wingdings" pitchFamily="2" charset="2"/>
                        <a:buNone/>
                      </a:pPr>
                      <a:endParaRPr lang="fr-FR" sz="2000" b="0" baseline="0" dirty="0" smtClean="0">
                        <a:solidFill>
                          <a:schemeClr val="tx1"/>
                        </a:solidFill>
                      </a:endParaRPr>
                    </a:p>
                    <a:p>
                      <a:pPr>
                        <a:buFont typeface="Wingdings" pitchFamily="2" charset="2"/>
                        <a:buChar char="Ø"/>
                      </a:pPr>
                      <a:r>
                        <a:rPr lang="fr-FR" sz="2000" b="0" baseline="0" dirty="0" smtClean="0">
                          <a:solidFill>
                            <a:schemeClr val="tx1"/>
                          </a:solidFill>
                        </a:rPr>
                        <a:t>Le graphique  démontre  que nous avons atteint  notre objectif de départ qui était de 30 infirmiers par séance.</a:t>
                      </a:r>
                    </a:p>
                    <a:p>
                      <a:endParaRPr lang="fr-FR" sz="2000" b="0" baseline="0" dirty="0" smtClean="0">
                        <a:solidFill>
                          <a:schemeClr val="tx1"/>
                        </a:solidFill>
                      </a:endParaRPr>
                    </a:p>
                    <a:p>
                      <a:endParaRPr lang="fr-FR" sz="2000" b="0" dirty="0">
                        <a:solidFill>
                          <a:schemeClr val="tx1"/>
                        </a:solidFill>
                      </a:endParaRP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r>
            </a:tbl>
          </a:graphicData>
        </a:graphic>
      </p:graphicFrame>
      <p:sp>
        <p:nvSpPr>
          <p:cNvPr id="8" name="ZoneTexte 7"/>
          <p:cNvSpPr txBox="1"/>
          <p:nvPr/>
        </p:nvSpPr>
        <p:spPr>
          <a:xfrm>
            <a:off x="6516216" y="2492896"/>
            <a:ext cx="2304256" cy="369332"/>
          </a:xfrm>
          <a:prstGeom prst="rect">
            <a:avLst/>
          </a:prstGeom>
          <a:noFill/>
        </p:spPr>
        <p:txBody>
          <a:bodyPr wrap="square" rtlCol="0">
            <a:spAutoFit/>
          </a:bodyPr>
          <a:lstStyle/>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FR" sz="3200" b="1" dirty="0" smtClean="0"/>
              <a:t>Contenus de la session I</a:t>
            </a:r>
            <a:endParaRPr lang="fr-FR" sz="3200" b="1" dirty="0"/>
          </a:p>
        </p:txBody>
      </p:sp>
      <p:sp>
        <p:nvSpPr>
          <p:cNvPr id="3" name="Espace réservé du contenu 2"/>
          <p:cNvSpPr>
            <a:spLocks noGrp="1"/>
          </p:cNvSpPr>
          <p:nvPr>
            <p:ph idx="1"/>
          </p:nvPr>
        </p:nvSpPr>
        <p:spPr/>
        <p:txBody>
          <a:bodyPr/>
          <a:lstStyle/>
          <a:p>
            <a:pPr>
              <a:buNone/>
            </a:pPr>
            <a:endParaRPr lang="fr-FR" dirty="0" smtClean="0"/>
          </a:p>
          <a:p>
            <a:pPr>
              <a:buNone/>
            </a:pPr>
            <a:endParaRPr lang="fr-FR" dirty="0"/>
          </a:p>
        </p:txBody>
      </p:sp>
      <p:graphicFrame>
        <p:nvGraphicFramePr>
          <p:cNvPr id="4" name="Tableau 3"/>
          <p:cNvGraphicFramePr>
            <a:graphicFrameLocks noGrp="1"/>
          </p:cNvGraphicFramePr>
          <p:nvPr/>
        </p:nvGraphicFramePr>
        <p:xfrm>
          <a:off x="251521" y="1412776"/>
          <a:ext cx="8640959" cy="4904147"/>
        </p:xfrm>
        <a:graphic>
          <a:graphicData uri="http://schemas.openxmlformats.org/drawingml/2006/table">
            <a:tbl>
              <a:tblPr firstRow="1" bandRow="1">
                <a:tableStyleId>{00A15C55-8517-42AA-B614-E9B94910E393}</a:tableStyleId>
              </a:tblPr>
              <a:tblGrid>
                <a:gridCol w="576063"/>
                <a:gridCol w="2579765"/>
                <a:gridCol w="3252883"/>
                <a:gridCol w="2232248"/>
              </a:tblGrid>
              <a:tr h="438870">
                <a:tc>
                  <a:txBody>
                    <a:bodyPr/>
                    <a:lstStyle/>
                    <a:p>
                      <a:pPr algn="ctr">
                        <a:lnSpc>
                          <a:spcPct val="115000"/>
                        </a:lnSpc>
                        <a:spcAft>
                          <a:spcPts val="0"/>
                        </a:spcAft>
                      </a:pPr>
                      <a:r>
                        <a:rPr lang="fr-FR" sz="1400" dirty="0"/>
                        <a:t>N°</a:t>
                      </a:r>
                      <a:endParaRPr lang="fr-FR" sz="1400" b="1" dirty="0">
                        <a:latin typeface="Calibri"/>
                        <a:ea typeface="Calibri"/>
                        <a:cs typeface="Times New Roman"/>
                      </a:endParaRPr>
                    </a:p>
                  </a:txBody>
                  <a:tcPr marL="68580" marR="68580" marT="0" marB="0"/>
                </a:tc>
                <a:tc>
                  <a:txBody>
                    <a:bodyPr/>
                    <a:lstStyle/>
                    <a:p>
                      <a:pPr algn="l">
                        <a:lnSpc>
                          <a:spcPct val="115000"/>
                        </a:lnSpc>
                        <a:spcAft>
                          <a:spcPts val="0"/>
                        </a:spcAft>
                      </a:pPr>
                      <a:r>
                        <a:rPr lang="fr-FR" sz="1400" dirty="0"/>
                        <a:t>Nom et prénom</a:t>
                      </a:r>
                      <a:endParaRPr lang="fr-FR" sz="1400" b="1"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thèmes</a:t>
                      </a:r>
                      <a:endParaRPr lang="fr-FR" sz="1400" b="1"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Les modérateurs</a:t>
                      </a:r>
                      <a:endParaRPr lang="fr-FR" sz="1400" b="1" dirty="0">
                        <a:latin typeface="Calibri"/>
                        <a:ea typeface="Calibri"/>
                        <a:cs typeface="Times New Roman"/>
                      </a:endParaRPr>
                    </a:p>
                  </a:txBody>
                  <a:tcPr marL="68580" marR="68580" marT="0" marB="0"/>
                </a:tc>
              </a:tr>
              <a:tr h="564804">
                <a:tc>
                  <a:txBody>
                    <a:bodyPr/>
                    <a:lstStyle/>
                    <a:p>
                      <a:pPr algn="l">
                        <a:lnSpc>
                          <a:spcPct val="115000"/>
                        </a:lnSpc>
                        <a:spcAft>
                          <a:spcPts val="0"/>
                        </a:spcAft>
                      </a:pPr>
                      <a:r>
                        <a:rPr lang="fr-FR" sz="1400" dirty="0"/>
                        <a:t>1</a:t>
                      </a:r>
                      <a:endParaRPr lang="fr-FR" sz="1400" dirty="0">
                        <a:latin typeface="Calibri"/>
                        <a:ea typeface="Calibri"/>
                        <a:cs typeface="Times New Roman"/>
                      </a:endParaRPr>
                    </a:p>
                  </a:txBody>
                  <a:tcPr marL="68580" marR="68580" marT="0" marB="0"/>
                </a:tc>
                <a:tc>
                  <a:txBody>
                    <a:bodyPr/>
                    <a:lstStyle/>
                    <a:p>
                      <a:pPr algn="l">
                        <a:lnSpc>
                          <a:spcPct val="115000"/>
                        </a:lnSpc>
                        <a:spcAft>
                          <a:spcPts val="0"/>
                        </a:spcAft>
                      </a:pPr>
                      <a:r>
                        <a:rPr lang="fr-FR" sz="1400" dirty="0"/>
                        <a:t>MAMADOU DIOUM</a:t>
                      </a:r>
                      <a:endParaRPr lang="fr-FR" sz="1400" dirty="0">
                        <a:latin typeface="Calibri"/>
                        <a:ea typeface="Calibri"/>
                        <a:cs typeface="Times New Roman"/>
                      </a:endParaRPr>
                    </a:p>
                  </a:txBody>
                  <a:tcPr marL="68580" marR="68580" marT="0" marB="0"/>
                </a:tc>
                <a:tc>
                  <a:txBody>
                    <a:bodyPr/>
                    <a:lstStyle/>
                    <a:p>
                      <a:pPr algn="l">
                        <a:lnSpc>
                          <a:spcPct val="115000"/>
                        </a:lnSpc>
                        <a:spcAft>
                          <a:spcPts val="0"/>
                        </a:spcAft>
                      </a:pPr>
                      <a:r>
                        <a:rPr lang="fr-FR" sz="1400" dirty="0"/>
                        <a:t>Historique de la profession infirmière</a:t>
                      </a:r>
                      <a:endParaRPr lang="fr-FR" sz="1400" dirty="0">
                        <a:latin typeface="Calibri"/>
                        <a:ea typeface="Calibri"/>
                        <a:cs typeface="Times New Roman"/>
                      </a:endParaRPr>
                    </a:p>
                  </a:txBody>
                  <a:tcPr marL="68580" marR="68580" marT="0" marB="0"/>
                </a:tc>
                <a:tc rowSpan="2">
                  <a:txBody>
                    <a:bodyPr/>
                    <a:lstStyle/>
                    <a:p>
                      <a:pPr marL="342900" lvl="0" indent="-342900" algn="l">
                        <a:lnSpc>
                          <a:spcPct val="115000"/>
                        </a:lnSpc>
                        <a:spcAft>
                          <a:spcPts val="1000"/>
                        </a:spcAft>
                        <a:buFont typeface="Symbol"/>
                        <a:buChar char=""/>
                      </a:pPr>
                      <a:r>
                        <a:rPr lang="fr-FR" sz="1400" dirty="0" smtClean="0"/>
                        <a:t>MERERZOUM SENGHOTT</a:t>
                      </a:r>
                    </a:p>
                    <a:p>
                      <a:pPr marL="342900" lvl="0" indent="-342900" algn="l">
                        <a:lnSpc>
                          <a:spcPct val="115000"/>
                        </a:lnSpc>
                        <a:spcAft>
                          <a:spcPts val="1000"/>
                        </a:spcAft>
                        <a:buFont typeface="Symbol"/>
                        <a:buChar char=""/>
                      </a:pPr>
                      <a:r>
                        <a:rPr lang="fr-FR" sz="1400" dirty="0" smtClean="0"/>
                        <a:t>EL  BEIGA ELY</a:t>
                      </a:r>
                      <a:endParaRPr lang="fr-FR" sz="1400" dirty="0">
                        <a:latin typeface="Calibri"/>
                        <a:ea typeface="Calibri"/>
                        <a:cs typeface="Times New Roman"/>
                      </a:endParaRPr>
                    </a:p>
                  </a:txBody>
                  <a:tcPr marL="89535" marR="89535" marT="0" marB="0"/>
                </a:tc>
              </a:tr>
              <a:tr h="564804">
                <a:tc>
                  <a:txBody>
                    <a:bodyPr/>
                    <a:lstStyle/>
                    <a:p>
                      <a:pPr algn="l">
                        <a:lnSpc>
                          <a:spcPct val="115000"/>
                        </a:lnSpc>
                        <a:spcAft>
                          <a:spcPts val="0"/>
                        </a:spcAft>
                      </a:pPr>
                      <a:r>
                        <a:rPr lang="fr-FR" sz="1400" dirty="0"/>
                        <a:t>2</a:t>
                      </a:r>
                      <a:endParaRPr lang="fr-FR" sz="1400" dirty="0">
                        <a:latin typeface="Calibri"/>
                        <a:ea typeface="Calibri"/>
                        <a:cs typeface="Times New Roman"/>
                      </a:endParaRPr>
                    </a:p>
                  </a:txBody>
                  <a:tcPr marL="68580" marR="68580" marT="0" marB="0"/>
                </a:tc>
                <a:tc>
                  <a:txBody>
                    <a:bodyPr/>
                    <a:lstStyle/>
                    <a:p>
                      <a:pPr algn="l">
                        <a:lnSpc>
                          <a:spcPct val="115000"/>
                        </a:lnSpc>
                        <a:spcAft>
                          <a:spcPts val="0"/>
                        </a:spcAft>
                      </a:pPr>
                      <a:r>
                        <a:rPr lang="fr-FR" sz="1400" dirty="0"/>
                        <a:t>MARIEME TAGHLA AHMEDOU</a:t>
                      </a:r>
                      <a:endParaRPr lang="fr-FR" sz="1400" dirty="0">
                        <a:latin typeface="Calibri"/>
                        <a:ea typeface="Calibri"/>
                        <a:cs typeface="Times New Roman"/>
                      </a:endParaRPr>
                    </a:p>
                  </a:txBody>
                  <a:tcPr marL="68580" marR="68580" marT="0" marB="0"/>
                </a:tc>
                <a:tc>
                  <a:txBody>
                    <a:bodyPr/>
                    <a:lstStyle/>
                    <a:p>
                      <a:pPr algn="l">
                        <a:lnSpc>
                          <a:spcPct val="115000"/>
                        </a:lnSpc>
                        <a:spcAft>
                          <a:spcPts val="0"/>
                        </a:spcAft>
                      </a:pPr>
                      <a:r>
                        <a:rPr lang="fr-FR" sz="1400" dirty="0"/>
                        <a:t>Tenue vestimentaire et protection individuelle</a:t>
                      </a:r>
                      <a:endParaRPr lang="fr-FR" sz="1400" dirty="0">
                        <a:latin typeface="Calibri"/>
                        <a:ea typeface="Calibri"/>
                        <a:cs typeface="Times New Roman"/>
                      </a:endParaRPr>
                    </a:p>
                  </a:txBody>
                  <a:tcPr marL="68580" marR="68580" marT="0" marB="0"/>
                </a:tc>
                <a:tc vMerge="1">
                  <a:txBody>
                    <a:bodyPr/>
                    <a:lstStyle/>
                    <a:p>
                      <a:pPr marL="342900" lvl="0" indent="-342900" algn="l">
                        <a:lnSpc>
                          <a:spcPct val="115000"/>
                        </a:lnSpc>
                        <a:spcAft>
                          <a:spcPts val="1000"/>
                        </a:spcAft>
                        <a:buFont typeface="Symbol"/>
                        <a:buChar char=""/>
                      </a:pPr>
                      <a:endParaRPr lang="fr-FR" sz="1100" dirty="0">
                        <a:latin typeface="Calibri"/>
                        <a:ea typeface="Calibri"/>
                        <a:cs typeface="Times New Roman"/>
                      </a:endParaRPr>
                    </a:p>
                  </a:txBody>
                  <a:tcPr marL="89535" marR="89535" marT="0" marB="0"/>
                </a:tc>
              </a:tr>
              <a:tr h="608680">
                <a:tc>
                  <a:txBody>
                    <a:bodyPr/>
                    <a:lstStyle/>
                    <a:p>
                      <a:pPr algn="l">
                        <a:lnSpc>
                          <a:spcPct val="115000"/>
                        </a:lnSpc>
                        <a:spcAft>
                          <a:spcPts val="0"/>
                        </a:spcAft>
                      </a:pPr>
                      <a:r>
                        <a:rPr lang="fr-FR" sz="1400" dirty="0"/>
                        <a:t>3</a:t>
                      </a:r>
                      <a:endParaRPr lang="fr-FR" sz="1400" dirty="0">
                        <a:latin typeface="Calibri"/>
                        <a:ea typeface="Calibri"/>
                        <a:cs typeface="Times New Roman"/>
                      </a:endParaRPr>
                    </a:p>
                  </a:txBody>
                  <a:tcPr marL="68580" marR="68580" marT="0" marB="0"/>
                </a:tc>
                <a:tc>
                  <a:txBody>
                    <a:bodyPr/>
                    <a:lstStyle/>
                    <a:p>
                      <a:pPr algn="l">
                        <a:lnSpc>
                          <a:spcPct val="115000"/>
                        </a:lnSpc>
                        <a:spcAft>
                          <a:spcPts val="0"/>
                        </a:spcAft>
                      </a:pPr>
                      <a:r>
                        <a:rPr lang="fr-FR" sz="1400" dirty="0"/>
                        <a:t>SY FATIMATA</a:t>
                      </a:r>
                      <a:endParaRPr lang="fr-FR" sz="1400" dirty="0">
                        <a:latin typeface="Calibri"/>
                        <a:ea typeface="Calibri"/>
                        <a:cs typeface="Times New Roman"/>
                      </a:endParaRPr>
                    </a:p>
                  </a:txBody>
                  <a:tcPr marL="68580" marR="68580" marT="0" marB="0"/>
                </a:tc>
                <a:tc>
                  <a:txBody>
                    <a:bodyPr/>
                    <a:lstStyle/>
                    <a:p>
                      <a:pPr algn="l">
                        <a:lnSpc>
                          <a:spcPct val="115000"/>
                        </a:lnSpc>
                        <a:spcAft>
                          <a:spcPts val="0"/>
                        </a:spcAft>
                      </a:pPr>
                      <a:r>
                        <a:rPr lang="fr-FR" sz="1400" dirty="0"/>
                        <a:t>Accueil  et communication</a:t>
                      </a:r>
                      <a:endParaRPr lang="fr-FR" sz="1400" dirty="0">
                        <a:latin typeface="Calibri"/>
                        <a:ea typeface="Calibri"/>
                        <a:cs typeface="Times New Roman"/>
                      </a:endParaRPr>
                    </a:p>
                  </a:txBody>
                  <a:tcPr marL="68580" marR="68580" marT="0" marB="0"/>
                </a:tc>
                <a:tc rowSpan="4">
                  <a:txBody>
                    <a:bodyPr/>
                    <a:lstStyle/>
                    <a:p>
                      <a:pPr marL="342900" lvl="0" indent="-342900" algn="l">
                        <a:lnSpc>
                          <a:spcPct val="115000"/>
                        </a:lnSpc>
                        <a:spcAft>
                          <a:spcPts val="0"/>
                        </a:spcAft>
                        <a:buFont typeface="Symbol"/>
                        <a:buChar char=""/>
                      </a:pPr>
                      <a:r>
                        <a:rPr lang="fr-FR" sz="1400" dirty="0"/>
                        <a:t>COULIBALY SAMBA</a:t>
                      </a:r>
                    </a:p>
                    <a:p>
                      <a:pPr marL="342900" lvl="0" indent="-342900" algn="l">
                        <a:lnSpc>
                          <a:spcPct val="115000"/>
                        </a:lnSpc>
                        <a:spcAft>
                          <a:spcPts val="0"/>
                        </a:spcAft>
                        <a:buFont typeface="Symbol"/>
                        <a:buChar char=""/>
                      </a:pPr>
                      <a:r>
                        <a:rPr lang="fr-FR" sz="1400" kern="1200" dirty="0" smtClean="0"/>
                        <a:t>AHMEDOU MAHMOUD KHALLIVA</a:t>
                      </a:r>
                      <a:endParaRPr lang="fr-FR" sz="1400" dirty="0">
                        <a:latin typeface="Calibri"/>
                        <a:ea typeface="Calibri"/>
                        <a:cs typeface="Times New Roman"/>
                      </a:endParaRPr>
                    </a:p>
                  </a:txBody>
                  <a:tcPr marL="89535" marR="89535" marT="0" marB="0"/>
                </a:tc>
              </a:tr>
              <a:tr h="564804">
                <a:tc rowSpan="3">
                  <a:txBody>
                    <a:bodyPr/>
                    <a:lstStyle/>
                    <a:p>
                      <a:pPr algn="l"/>
                      <a:r>
                        <a:rPr lang="fr-FR" sz="1400" dirty="0" smtClean="0"/>
                        <a:t>4</a:t>
                      </a:r>
                      <a:endParaRPr lang="fr-FR" sz="1400" dirty="0"/>
                    </a:p>
                  </a:txBody>
                  <a:tcPr/>
                </a:tc>
                <a:tc>
                  <a:txBody>
                    <a:bodyPr/>
                    <a:lstStyle/>
                    <a:p>
                      <a:pPr algn="l">
                        <a:lnSpc>
                          <a:spcPct val="115000"/>
                        </a:lnSpc>
                        <a:spcAft>
                          <a:spcPts val="0"/>
                        </a:spcAft>
                      </a:pPr>
                      <a:r>
                        <a:rPr lang="fr-FR" sz="1400" dirty="0"/>
                        <a:t>BABA AHMED BEMBE</a:t>
                      </a:r>
                      <a:endParaRPr lang="fr-FR" sz="1400" dirty="0">
                        <a:latin typeface="Calibri"/>
                        <a:ea typeface="Calibri"/>
                        <a:cs typeface="Times New Roman"/>
                      </a:endParaRPr>
                    </a:p>
                  </a:txBody>
                  <a:tcPr marL="68580" marR="68580" marT="0" marB="0"/>
                </a:tc>
                <a:tc rowSpan="3">
                  <a:txBody>
                    <a:bodyPr/>
                    <a:lstStyle/>
                    <a:p>
                      <a:pPr algn="l">
                        <a:lnSpc>
                          <a:spcPct val="115000"/>
                        </a:lnSpc>
                        <a:spcAft>
                          <a:spcPts val="0"/>
                        </a:spcAft>
                      </a:pPr>
                      <a:r>
                        <a:rPr lang="fr-FR" sz="1400" dirty="0"/>
                        <a:t>Relation soignant-soigné</a:t>
                      </a:r>
                      <a:endParaRPr lang="fr-FR" sz="1400" dirty="0">
                        <a:latin typeface="Calibri"/>
                        <a:ea typeface="Calibri"/>
                        <a:cs typeface="Times New Roman"/>
                      </a:endParaRPr>
                    </a:p>
                  </a:txBody>
                  <a:tcPr marL="68580" marR="68580" marT="0" marB="0"/>
                </a:tc>
                <a:tc vMerge="1">
                  <a:txBody>
                    <a:bodyPr/>
                    <a:lstStyle/>
                    <a:p>
                      <a:pPr marL="342900" lvl="0" indent="-342900" algn="l">
                        <a:lnSpc>
                          <a:spcPct val="115000"/>
                        </a:lnSpc>
                        <a:spcAft>
                          <a:spcPts val="0"/>
                        </a:spcAft>
                        <a:buFont typeface="Symbol"/>
                        <a:buChar char=""/>
                      </a:pPr>
                      <a:endParaRPr lang="fr-FR" sz="1100" dirty="0">
                        <a:latin typeface="Calibri"/>
                        <a:ea typeface="Calibri"/>
                        <a:cs typeface="Times New Roman"/>
                      </a:endParaRPr>
                    </a:p>
                  </a:txBody>
                  <a:tcPr marL="89535" marR="89535" marT="0" marB="0"/>
                </a:tc>
              </a:tr>
              <a:tr h="564804">
                <a:tc vMerge="1">
                  <a:txBody>
                    <a:bodyPr/>
                    <a:lstStyle/>
                    <a:p>
                      <a:endParaRPr lang="fr-FR" dirty="0"/>
                    </a:p>
                  </a:txBody>
                  <a:tcPr/>
                </a:tc>
                <a:tc>
                  <a:txBody>
                    <a:bodyPr/>
                    <a:lstStyle/>
                    <a:p>
                      <a:pPr algn="l">
                        <a:lnSpc>
                          <a:spcPct val="115000"/>
                        </a:lnSpc>
                        <a:spcAft>
                          <a:spcPts val="0"/>
                        </a:spcAft>
                      </a:pPr>
                      <a:r>
                        <a:rPr lang="fr-FR" sz="1400" dirty="0"/>
                        <a:t>KHADIJE MOHAMED </a:t>
                      </a:r>
                      <a:r>
                        <a:rPr lang="fr-FR" sz="1400" dirty="0" smtClean="0"/>
                        <a:t>ABDARAHMANE</a:t>
                      </a:r>
                      <a:endParaRPr lang="fr-FR" sz="1400" dirty="0">
                        <a:latin typeface="Calibri"/>
                        <a:ea typeface="Calibri"/>
                        <a:cs typeface="Times New Roman"/>
                      </a:endParaRPr>
                    </a:p>
                  </a:txBody>
                  <a:tcPr marL="68580" marR="68580" marT="0" marB="0"/>
                </a:tc>
                <a:tc vMerge="1">
                  <a:txBody>
                    <a:bodyPr/>
                    <a:lstStyle/>
                    <a:p>
                      <a:endParaRPr lang="fr-FR"/>
                    </a:p>
                  </a:txBody>
                  <a:tcPr/>
                </a:tc>
                <a:tc vMerge="1">
                  <a:txBody>
                    <a:bodyPr/>
                    <a:lstStyle/>
                    <a:p>
                      <a:pPr marL="342900" lvl="0" indent="-342900" algn="l">
                        <a:lnSpc>
                          <a:spcPct val="115000"/>
                        </a:lnSpc>
                        <a:spcAft>
                          <a:spcPts val="0"/>
                        </a:spcAft>
                        <a:buFont typeface="Symbol"/>
                        <a:buChar char=""/>
                      </a:pPr>
                      <a:endParaRPr lang="fr-FR" sz="1100" dirty="0">
                        <a:latin typeface="Calibri"/>
                        <a:ea typeface="Calibri"/>
                        <a:cs typeface="Times New Roman"/>
                      </a:endParaRPr>
                    </a:p>
                  </a:txBody>
                  <a:tcPr marL="89535" marR="89535" marT="0" marB="0"/>
                </a:tc>
              </a:tr>
              <a:tr h="270201">
                <a:tc vMerge="1">
                  <a:txBody>
                    <a:bodyPr/>
                    <a:lstStyle/>
                    <a:p>
                      <a:endParaRPr lang="fr-FR" dirty="0"/>
                    </a:p>
                  </a:txBody>
                  <a:tcPr/>
                </a:tc>
                <a:tc>
                  <a:txBody>
                    <a:bodyPr/>
                    <a:lstStyle/>
                    <a:p>
                      <a:pPr algn="l">
                        <a:lnSpc>
                          <a:spcPct val="115000"/>
                        </a:lnSpc>
                        <a:spcAft>
                          <a:spcPts val="0"/>
                        </a:spcAft>
                      </a:pPr>
                      <a:r>
                        <a:rPr lang="fr-FR" sz="1400" dirty="0"/>
                        <a:t>ASMA MOHAMED MOUSTAPHA</a:t>
                      </a:r>
                      <a:endParaRPr lang="fr-FR" sz="1400" dirty="0">
                        <a:latin typeface="Calibri"/>
                        <a:ea typeface="Calibri"/>
                        <a:cs typeface="Times New Roman"/>
                      </a:endParaRPr>
                    </a:p>
                  </a:txBody>
                  <a:tcPr marL="68580" marR="68580" marT="0" marB="0"/>
                </a:tc>
                <a:tc vMerge="1">
                  <a:txBody>
                    <a:bodyPr/>
                    <a:lstStyle/>
                    <a:p>
                      <a:endParaRPr lang="fr-FR"/>
                    </a:p>
                  </a:txBody>
                  <a:tcPr/>
                </a:tc>
                <a:tc vMerge="1">
                  <a:txBody>
                    <a:bodyPr/>
                    <a:lstStyle/>
                    <a:p>
                      <a:pPr marL="342900" lvl="0" indent="-342900" algn="l">
                        <a:lnSpc>
                          <a:spcPct val="115000"/>
                        </a:lnSpc>
                        <a:spcAft>
                          <a:spcPts val="0"/>
                        </a:spcAft>
                        <a:buFont typeface="Symbol"/>
                        <a:buChar char=""/>
                      </a:pPr>
                      <a:endParaRPr lang="fr-FR" sz="1100" dirty="0">
                        <a:latin typeface="Calibri"/>
                        <a:ea typeface="Calibri"/>
                        <a:cs typeface="Times New Roman"/>
                      </a:endParaRPr>
                    </a:p>
                  </a:txBody>
                  <a:tcPr marL="89535" marR="89535" marT="0" marB="0"/>
                </a:tc>
              </a:tr>
              <a:tr h="270201">
                <a:tc>
                  <a:txBody>
                    <a:bodyPr/>
                    <a:lstStyle/>
                    <a:p>
                      <a:pPr algn="l">
                        <a:lnSpc>
                          <a:spcPct val="115000"/>
                        </a:lnSpc>
                        <a:spcAft>
                          <a:spcPts val="0"/>
                        </a:spcAft>
                      </a:pPr>
                      <a:r>
                        <a:rPr lang="fr-FR" sz="1400" dirty="0"/>
                        <a:t>5</a:t>
                      </a:r>
                      <a:endParaRPr lang="fr-FR" sz="1400" dirty="0">
                        <a:latin typeface="Calibri"/>
                        <a:ea typeface="Calibri"/>
                        <a:cs typeface="Times New Roman"/>
                      </a:endParaRPr>
                    </a:p>
                  </a:txBody>
                  <a:tcPr marL="68580" marR="68580" marT="0" marB="0"/>
                </a:tc>
                <a:tc>
                  <a:txBody>
                    <a:bodyPr/>
                    <a:lstStyle/>
                    <a:p>
                      <a:pPr algn="l">
                        <a:lnSpc>
                          <a:spcPct val="115000"/>
                        </a:lnSpc>
                        <a:spcAft>
                          <a:spcPts val="0"/>
                        </a:spcAft>
                      </a:pPr>
                      <a:r>
                        <a:rPr lang="fr-FR" sz="1400"/>
                        <a:t>ZEINABOU THIAM</a:t>
                      </a:r>
                      <a:endParaRPr lang="fr-FR" sz="1400">
                        <a:latin typeface="Calibri"/>
                        <a:ea typeface="Calibri"/>
                        <a:cs typeface="Times New Roman"/>
                      </a:endParaRPr>
                    </a:p>
                  </a:txBody>
                  <a:tcPr marL="68580" marR="68580" marT="0" marB="0"/>
                </a:tc>
                <a:tc>
                  <a:txBody>
                    <a:bodyPr/>
                    <a:lstStyle/>
                    <a:p>
                      <a:pPr algn="l">
                        <a:lnSpc>
                          <a:spcPct val="115000"/>
                        </a:lnSpc>
                        <a:spcAft>
                          <a:spcPts val="0"/>
                        </a:spcAft>
                      </a:pPr>
                      <a:r>
                        <a:rPr lang="fr-FR" sz="1400" dirty="0"/>
                        <a:t>Les paramètres vitaux</a:t>
                      </a:r>
                      <a:endParaRPr lang="fr-FR" sz="1400" dirty="0">
                        <a:latin typeface="Calibri"/>
                        <a:ea typeface="Calibri"/>
                        <a:cs typeface="Times New Roman"/>
                      </a:endParaRPr>
                    </a:p>
                  </a:txBody>
                  <a:tcPr marL="68580" marR="68580" marT="0" marB="0"/>
                </a:tc>
                <a:tc rowSpan="2">
                  <a:txBody>
                    <a:bodyPr/>
                    <a:lstStyle/>
                    <a:p>
                      <a:pPr marL="342900" lvl="0" indent="-342900" algn="l">
                        <a:lnSpc>
                          <a:spcPct val="115000"/>
                        </a:lnSpc>
                        <a:spcAft>
                          <a:spcPts val="0"/>
                        </a:spcAft>
                        <a:buFont typeface="Symbol"/>
                        <a:buChar char=""/>
                      </a:pPr>
                      <a:r>
                        <a:rPr lang="fr-FR" sz="1400" dirty="0"/>
                        <a:t>CHEIKHNA </a:t>
                      </a:r>
                      <a:r>
                        <a:rPr lang="fr-FR" sz="1400" dirty="0" smtClean="0"/>
                        <a:t>WEISS</a:t>
                      </a:r>
                    </a:p>
                    <a:p>
                      <a:pPr marL="342900" marR="0" lvl="0" indent="-342900" algn="l" defTabSz="914400" rtl="0" eaLnBrk="1" fontAlgn="auto" latinLnBrk="0" hangingPunct="1">
                        <a:lnSpc>
                          <a:spcPct val="115000"/>
                        </a:lnSpc>
                        <a:spcBef>
                          <a:spcPts val="0"/>
                        </a:spcBef>
                        <a:spcAft>
                          <a:spcPts val="0"/>
                        </a:spcAft>
                        <a:buClrTx/>
                        <a:buSzTx/>
                        <a:buFont typeface="Symbol"/>
                        <a:buChar char=""/>
                        <a:tabLst/>
                        <a:defRPr/>
                      </a:pPr>
                      <a:r>
                        <a:rPr lang="fr-FR" sz="1400" dirty="0" smtClean="0"/>
                        <a:t>COULIBALY SAMBA</a:t>
                      </a:r>
                    </a:p>
                    <a:p>
                      <a:pPr marL="342900" lvl="0" indent="-342900" algn="l">
                        <a:lnSpc>
                          <a:spcPct val="115000"/>
                        </a:lnSpc>
                        <a:spcAft>
                          <a:spcPts val="0"/>
                        </a:spcAft>
                        <a:buFont typeface="Symbol"/>
                        <a:buChar char=""/>
                      </a:pPr>
                      <a:endParaRPr lang="fr-FR" sz="1400" dirty="0">
                        <a:latin typeface="Calibri"/>
                        <a:ea typeface="Calibri"/>
                        <a:cs typeface="Times New Roman"/>
                      </a:endParaRPr>
                    </a:p>
                  </a:txBody>
                  <a:tcPr marL="89535" marR="89535" marT="0" marB="0"/>
                </a:tc>
              </a:tr>
              <a:tr h="1056979">
                <a:tc>
                  <a:txBody>
                    <a:bodyPr/>
                    <a:lstStyle/>
                    <a:p>
                      <a:pPr algn="l"/>
                      <a:r>
                        <a:rPr lang="fr-FR" sz="1400" dirty="0" smtClean="0"/>
                        <a:t>6</a:t>
                      </a:r>
                      <a:endParaRPr lang="fr-FR" sz="1400" dirty="0"/>
                    </a:p>
                  </a:txBody>
                  <a:tcPr/>
                </a:tc>
                <a:tc>
                  <a:txBody>
                    <a:bodyPr/>
                    <a:lstStyle/>
                    <a:p>
                      <a:pPr algn="l">
                        <a:lnSpc>
                          <a:spcPct val="115000"/>
                        </a:lnSpc>
                        <a:spcAft>
                          <a:spcPts val="0"/>
                        </a:spcAft>
                      </a:pPr>
                      <a:r>
                        <a:rPr lang="fr-FR" sz="1400" kern="1200" dirty="0" smtClean="0"/>
                        <a:t>AHMED MAOULOUD JIDDOU/</a:t>
                      </a:r>
                    </a:p>
                    <a:p>
                      <a:pPr algn="l">
                        <a:lnSpc>
                          <a:spcPct val="115000"/>
                        </a:lnSpc>
                        <a:spcAft>
                          <a:spcPts val="0"/>
                        </a:spcAft>
                      </a:pPr>
                      <a:r>
                        <a:rPr lang="fr-FR" sz="1400" kern="1200" dirty="0" smtClean="0"/>
                        <a:t>BA AMADOU TIDJANE</a:t>
                      </a:r>
                      <a:endParaRPr lang="fr-FR" sz="1400" dirty="0">
                        <a:latin typeface="Calibri"/>
                        <a:ea typeface="Calibri"/>
                        <a:cs typeface="Times New Roman"/>
                      </a:endParaRPr>
                    </a:p>
                  </a:txBody>
                  <a:tcPr marL="68580" marR="68580" marT="0" marB="0"/>
                </a:tc>
                <a:tc>
                  <a:txBody>
                    <a:bodyPr/>
                    <a:lstStyle/>
                    <a:p>
                      <a:pPr algn="l">
                        <a:lnSpc>
                          <a:spcPct val="115000"/>
                        </a:lnSpc>
                        <a:spcAft>
                          <a:spcPts val="0"/>
                        </a:spcAft>
                      </a:pPr>
                      <a:r>
                        <a:rPr lang="fr-FR" sz="1400" kern="1200" dirty="0" smtClean="0"/>
                        <a:t>Electrocardiogramme (atelier)</a:t>
                      </a:r>
                      <a:endParaRPr lang="fr-FR" sz="1400" dirty="0">
                        <a:latin typeface="Calibri"/>
                        <a:ea typeface="Calibri"/>
                        <a:cs typeface="Times New Roman"/>
                      </a:endParaRPr>
                    </a:p>
                  </a:txBody>
                  <a:tcPr marL="68580" marR="68580" marT="0" marB="0"/>
                </a:tc>
                <a:tc vMerge="1">
                  <a:txBody>
                    <a:bodyPr/>
                    <a:lstStyle/>
                    <a:p>
                      <a:pPr marL="342900" lvl="0" indent="-342900" algn="l">
                        <a:lnSpc>
                          <a:spcPct val="115000"/>
                        </a:lnSpc>
                        <a:spcAft>
                          <a:spcPts val="0"/>
                        </a:spcAft>
                        <a:buFont typeface="Symbol"/>
                        <a:buChar char=""/>
                      </a:pPr>
                      <a:endParaRPr lang="fr-FR" sz="1400" dirty="0">
                        <a:latin typeface="Calibri"/>
                        <a:ea typeface="Calibri"/>
                        <a:cs typeface="Times New Roman"/>
                      </a:endParaRPr>
                    </a:p>
                  </a:txBody>
                  <a:tcPr marL="89535" marR="89535"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Contenus de la session I (suite)</a:t>
            </a:r>
            <a:endParaRPr lang="fr-FR" sz="3200" b="1" dirty="0"/>
          </a:p>
        </p:txBody>
      </p:sp>
      <p:graphicFrame>
        <p:nvGraphicFramePr>
          <p:cNvPr id="4" name="Espace réservé du contenu 3"/>
          <p:cNvGraphicFramePr>
            <a:graphicFrameLocks noGrp="1"/>
          </p:cNvGraphicFramePr>
          <p:nvPr>
            <p:ph idx="1"/>
          </p:nvPr>
        </p:nvGraphicFramePr>
        <p:xfrm>
          <a:off x="323528" y="1484790"/>
          <a:ext cx="8640960" cy="5112567"/>
        </p:xfrm>
        <a:graphic>
          <a:graphicData uri="http://schemas.openxmlformats.org/drawingml/2006/table">
            <a:tbl>
              <a:tblPr firstRow="1" bandRow="1">
                <a:tableStyleId>{00A15C55-8517-42AA-B614-E9B94910E393}</a:tableStyleId>
              </a:tblPr>
              <a:tblGrid>
                <a:gridCol w="842543"/>
                <a:gridCol w="2948686"/>
                <a:gridCol w="2689491"/>
                <a:gridCol w="2160240"/>
              </a:tblGrid>
              <a:tr h="415874">
                <a:tc>
                  <a:txBody>
                    <a:bodyPr/>
                    <a:lstStyle/>
                    <a:p>
                      <a:pPr algn="ctr">
                        <a:lnSpc>
                          <a:spcPct val="115000"/>
                        </a:lnSpc>
                        <a:spcAft>
                          <a:spcPts val="0"/>
                        </a:spcAft>
                      </a:pPr>
                      <a:r>
                        <a:rPr lang="fr-FR" sz="1400" dirty="0"/>
                        <a:t>N°</a:t>
                      </a:r>
                      <a:endParaRPr lang="fr-FR" sz="1400"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Nom et prénom</a:t>
                      </a:r>
                      <a:endParaRPr lang="fr-FR" sz="1400"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thèmes</a:t>
                      </a:r>
                      <a:endParaRPr lang="fr-FR" sz="1400"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Les modérateurs</a:t>
                      </a:r>
                      <a:endParaRPr lang="fr-FR" sz="1400" dirty="0">
                        <a:latin typeface="Calibri"/>
                        <a:ea typeface="Calibri"/>
                        <a:cs typeface="Times New Roman"/>
                      </a:endParaRPr>
                    </a:p>
                  </a:txBody>
                  <a:tcPr marL="68580" marR="68580" marT="0" marB="0"/>
                </a:tc>
              </a:tr>
              <a:tr h="415874">
                <a:tc rowSpan="4">
                  <a:txBody>
                    <a:bodyPr/>
                    <a:lstStyle/>
                    <a:p>
                      <a:pPr algn="ctr">
                        <a:lnSpc>
                          <a:spcPct val="115000"/>
                        </a:lnSpc>
                        <a:spcAft>
                          <a:spcPts val="0"/>
                        </a:spcAft>
                      </a:pPr>
                      <a:r>
                        <a:rPr lang="fr-FR" sz="1400" dirty="0"/>
                        <a:t>7</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BEMBA MOHAMED</a:t>
                      </a:r>
                      <a:endParaRPr lang="fr-FR" sz="1400" dirty="0">
                        <a:latin typeface="Calibri"/>
                        <a:ea typeface="Calibri"/>
                        <a:cs typeface="Times New Roman"/>
                      </a:endParaRPr>
                    </a:p>
                  </a:txBody>
                  <a:tcPr marL="68580" marR="68580" marT="0" marB="0"/>
                </a:tc>
                <a:tc rowSpan="4">
                  <a:txBody>
                    <a:bodyPr/>
                    <a:lstStyle/>
                    <a:p>
                      <a:pPr>
                        <a:lnSpc>
                          <a:spcPct val="115000"/>
                        </a:lnSpc>
                        <a:spcAft>
                          <a:spcPts val="0"/>
                        </a:spcAft>
                      </a:pPr>
                      <a:r>
                        <a:rPr lang="fr-FR" sz="1400" dirty="0"/>
                        <a:t>Chariot d’urgence</a:t>
                      </a:r>
                      <a:endParaRPr lang="fr-FR" sz="1400" dirty="0">
                        <a:latin typeface="Calibri"/>
                        <a:ea typeface="Calibri"/>
                        <a:cs typeface="Times New Roman"/>
                      </a:endParaRPr>
                    </a:p>
                  </a:txBody>
                  <a:tcPr marL="68580" marR="68580" marT="0" marB="0"/>
                </a:tc>
                <a:tc rowSpan="4">
                  <a:txBody>
                    <a:bodyPr/>
                    <a:lstStyle/>
                    <a:p>
                      <a:pPr marL="342900" lvl="0" indent="-342900">
                        <a:lnSpc>
                          <a:spcPct val="115000"/>
                        </a:lnSpc>
                        <a:spcAft>
                          <a:spcPts val="0"/>
                        </a:spcAft>
                        <a:buFont typeface="Symbol"/>
                        <a:buChar char=""/>
                      </a:pPr>
                      <a:r>
                        <a:rPr lang="fr-FR" sz="1400" dirty="0"/>
                        <a:t>AHMEDOU MOUSSA</a:t>
                      </a:r>
                    </a:p>
                    <a:p>
                      <a:pPr marL="342900" lvl="0" indent="-342900">
                        <a:lnSpc>
                          <a:spcPct val="115000"/>
                        </a:lnSpc>
                        <a:spcAft>
                          <a:spcPts val="0"/>
                        </a:spcAft>
                        <a:buFont typeface="Symbol"/>
                        <a:buChar char=""/>
                      </a:pPr>
                      <a:r>
                        <a:rPr lang="fr-FR" sz="1400" dirty="0"/>
                        <a:t>MAMADOU DIOUM</a:t>
                      </a:r>
                      <a:endParaRPr lang="fr-FR" sz="1400" dirty="0">
                        <a:latin typeface="Calibri"/>
                        <a:ea typeface="Calibri"/>
                        <a:cs typeface="Times New Roman"/>
                      </a:endParaRPr>
                    </a:p>
                  </a:txBody>
                  <a:tcPr marL="68580" marR="68580" marT="0" marB="0"/>
                </a:tc>
              </a:tr>
              <a:tr h="415874">
                <a:tc vMerge="1">
                  <a:txBody>
                    <a:bodyPr/>
                    <a:lstStyle/>
                    <a:p>
                      <a:endParaRPr lang="fr-FR"/>
                    </a:p>
                  </a:txBody>
                  <a:tcPr/>
                </a:tc>
                <a:tc>
                  <a:txBody>
                    <a:bodyPr/>
                    <a:lstStyle/>
                    <a:p>
                      <a:pPr>
                        <a:lnSpc>
                          <a:spcPct val="115000"/>
                        </a:lnSpc>
                        <a:spcAft>
                          <a:spcPts val="0"/>
                        </a:spcAft>
                      </a:pPr>
                      <a:r>
                        <a:rPr lang="fr-FR" sz="1400"/>
                        <a:t>AHMED MAOULOUD JIDDOU</a:t>
                      </a:r>
                      <a:endParaRPr lang="fr-FR" sz="1400">
                        <a:latin typeface="Calibri"/>
                        <a:ea typeface="Calibri"/>
                        <a:cs typeface="Times New Roman"/>
                      </a:endParaRPr>
                    </a:p>
                  </a:txBody>
                  <a:tcPr marL="68580" marR="68580" marT="0" marB="0"/>
                </a:tc>
                <a:tc vMerge="1">
                  <a:txBody>
                    <a:bodyPr/>
                    <a:lstStyle/>
                    <a:p>
                      <a:endParaRPr lang="fr-FR"/>
                    </a:p>
                  </a:txBody>
                  <a:tcPr/>
                </a:tc>
                <a:tc vMerge="1">
                  <a:txBody>
                    <a:bodyPr/>
                    <a:lstStyle/>
                    <a:p>
                      <a:endParaRPr lang="fr-FR"/>
                    </a:p>
                  </a:txBody>
                  <a:tcPr/>
                </a:tc>
              </a:tr>
              <a:tr h="415874">
                <a:tc vMerge="1">
                  <a:txBody>
                    <a:bodyPr/>
                    <a:lstStyle/>
                    <a:p>
                      <a:endParaRPr lang="fr-FR"/>
                    </a:p>
                  </a:txBody>
                  <a:tcPr/>
                </a:tc>
                <a:tc>
                  <a:txBody>
                    <a:bodyPr/>
                    <a:lstStyle/>
                    <a:p>
                      <a:pPr>
                        <a:lnSpc>
                          <a:spcPct val="115000"/>
                        </a:lnSpc>
                        <a:spcAft>
                          <a:spcPts val="0"/>
                        </a:spcAft>
                      </a:pPr>
                      <a:r>
                        <a:rPr lang="fr-FR" sz="1400" dirty="0"/>
                        <a:t>MOHAMED ABDALLAHI ABE</a:t>
                      </a:r>
                      <a:endParaRPr lang="fr-FR" sz="1400" dirty="0">
                        <a:latin typeface="Calibri"/>
                        <a:ea typeface="Calibri"/>
                        <a:cs typeface="Times New Roman"/>
                      </a:endParaRPr>
                    </a:p>
                  </a:txBody>
                  <a:tcPr marL="68580" marR="68580" marT="0" marB="0"/>
                </a:tc>
                <a:tc vMerge="1">
                  <a:txBody>
                    <a:bodyPr/>
                    <a:lstStyle/>
                    <a:p>
                      <a:endParaRPr lang="fr-FR"/>
                    </a:p>
                  </a:txBody>
                  <a:tcPr/>
                </a:tc>
                <a:tc vMerge="1">
                  <a:txBody>
                    <a:bodyPr/>
                    <a:lstStyle/>
                    <a:p>
                      <a:endParaRPr lang="fr-FR"/>
                    </a:p>
                  </a:txBody>
                  <a:tcPr/>
                </a:tc>
              </a:tr>
              <a:tr h="415874">
                <a:tc vMerge="1">
                  <a:txBody>
                    <a:bodyPr/>
                    <a:lstStyle/>
                    <a:p>
                      <a:endParaRPr lang="fr-FR"/>
                    </a:p>
                  </a:txBody>
                  <a:tcPr/>
                </a:tc>
                <a:tc>
                  <a:txBody>
                    <a:bodyPr/>
                    <a:lstStyle/>
                    <a:p>
                      <a:pPr>
                        <a:lnSpc>
                          <a:spcPct val="115000"/>
                        </a:lnSpc>
                        <a:spcAft>
                          <a:spcPts val="0"/>
                        </a:spcAft>
                      </a:pPr>
                      <a:r>
                        <a:rPr lang="fr-FR" sz="1400" dirty="0"/>
                        <a:t>FATIMETOU MOHAMED LEMINE </a:t>
                      </a:r>
                      <a:endParaRPr lang="fr-FR" sz="1400" dirty="0">
                        <a:latin typeface="Calibri"/>
                        <a:ea typeface="Calibri"/>
                        <a:cs typeface="Times New Roman"/>
                      </a:endParaRPr>
                    </a:p>
                  </a:txBody>
                  <a:tcPr marL="68580" marR="68580" marT="0" marB="0"/>
                </a:tc>
                <a:tc vMerge="1">
                  <a:txBody>
                    <a:bodyPr/>
                    <a:lstStyle/>
                    <a:p>
                      <a:endParaRPr lang="fr-FR"/>
                    </a:p>
                  </a:txBody>
                  <a:tcPr/>
                </a:tc>
                <a:tc vMerge="1">
                  <a:txBody>
                    <a:bodyPr/>
                    <a:lstStyle/>
                    <a:p>
                      <a:endParaRPr lang="fr-FR"/>
                    </a:p>
                  </a:txBody>
                  <a:tcPr/>
                </a:tc>
              </a:tr>
              <a:tr h="415874">
                <a:tc>
                  <a:txBody>
                    <a:bodyPr/>
                    <a:lstStyle/>
                    <a:p>
                      <a:pPr algn="ctr">
                        <a:lnSpc>
                          <a:spcPct val="115000"/>
                        </a:lnSpc>
                        <a:spcAft>
                          <a:spcPts val="0"/>
                        </a:spcAft>
                      </a:pPr>
                      <a:r>
                        <a:rPr lang="fr-FR" sz="1400"/>
                        <a:t>8</a:t>
                      </a:r>
                      <a:endParaRPr lang="fr-FR" sz="1400">
                        <a:latin typeface="Calibri"/>
                        <a:ea typeface="Calibri"/>
                        <a:cs typeface="Times New Roman"/>
                      </a:endParaRPr>
                    </a:p>
                  </a:txBody>
                  <a:tcPr marL="68580" marR="68580" marT="0" marB="0"/>
                </a:tc>
                <a:tc>
                  <a:txBody>
                    <a:bodyPr/>
                    <a:lstStyle/>
                    <a:p>
                      <a:pPr>
                        <a:lnSpc>
                          <a:spcPct val="115000"/>
                        </a:lnSpc>
                        <a:spcAft>
                          <a:spcPts val="0"/>
                        </a:spcAft>
                      </a:pPr>
                      <a:r>
                        <a:rPr lang="fr-FR" sz="1400" dirty="0"/>
                        <a:t>MOHAMED SAID BILLAH MAATALLA</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Travail d’équipe</a:t>
                      </a:r>
                      <a:endParaRPr lang="fr-FR" sz="1400" dirty="0">
                        <a:latin typeface="Calibri"/>
                        <a:ea typeface="Calibri"/>
                        <a:cs typeface="Times New Roman"/>
                      </a:endParaRPr>
                    </a:p>
                  </a:txBody>
                  <a:tcPr marL="68580" marR="68580" marT="0" marB="0"/>
                </a:tc>
                <a:tc rowSpan="4">
                  <a:txBody>
                    <a:bodyPr/>
                    <a:lstStyle/>
                    <a:p>
                      <a:pPr marL="342900" lvl="0" indent="-342900">
                        <a:lnSpc>
                          <a:spcPct val="115000"/>
                        </a:lnSpc>
                        <a:spcAft>
                          <a:spcPts val="0"/>
                        </a:spcAft>
                        <a:buFont typeface="Symbol"/>
                        <a:buChar char=""/>
                      </a:pPr>
                      <a:r>
                        <a:rPr lang="fr-FR" sz="1400"/>
                        <a:t>MOHAMED VALL MOUHAMED</a:t>
                      </a:r>
                    </a:p>
                    <a:p>
                      <a:pPr marL="342900" lvl="0" indent="-342900">
                        <a:lnSpc>
                          <a:spcPct val="115000"/>
                        </a:lnSpc>
                        <a:spcAft>
                          <a:spcPts val="0"/>
                        </a:spcAft>
                        <a:buFont typeface="Symbol"/>
                        <a:buChar char=""/>
                      </a:pPr>
                      <a:r>
                        <a:rPr lang="fr-FR" sz="1400"/>
                        <a:t>DIOUM MAMADOU</a:t>
                      </a:r>
                      <a:endParaRPr lang="fr-FR" sz="1400">
                        <a:latin typeface="Calibri"/>
                        <a:ea typeface="Calibri"/>
                        <a:cs typeface="Times New Roman"/>
                      </a:endParaRPr>
                    </a:p>
                  </a:txBody>
                  <a:tcPr marL="68580" marR="68580" marT="0" marB="0"/>
                </a:tc>
              </a:tr>
              <a:tr h="415874">
                <a:tc rowSpan="2">
                  <a:txBody>
                    <a:bodyPr/>
                    <a:lstStyle/>
                    <a:p>
                      <a:pPr algn="ctr">
                        <a:lnSpc>
                          <a:spcPct val="115000"/>
                        </a:lnSpc>
                        <a:spcAft>
                          <a:spcPts val="0"/>
                        </a:spcAft>
                      </a:pPr>
                      <a:r>
                        <a:rPr lang="fr-FR" sz="1400"/>
                        <a:t>9</a:t>
                      </a:r>
                      <a:endParaRPr lang="fr-FR" sz="1400">
                        <a:latin typeface="Calibri"/>
                        <a:ea typeface="Calibri"/>
                        <a:cs typeface="Times New Roman"/>
                      </a:endParaRPr>
                    </a:p>
                  </a:txBody>
                  <a:tcPr marL="68580" marR="68580" marT="0" marB="0"/>
                </a:tc>
                <a:tc>
                  <a:txBody>
                    <a:bodyPr/>
                    <a:lstStyle/>
                    <a:p>
                      <a:pPr>
                        <a:lnSpc>
                          <a:spcPct val="115000"/>
                        </a:lnSpc>
                        <a:spcAft>
                          <a:spcPts val="0"/>
                        </a:spcAft>
                      </a:pPr>
                      <a:r>
                        <a:rPr lang="fr-FR" sz="1400" dirty="0"/>
                        <a:t>LEMATTITE ABDEL KHADER</a:t>
                      </a:r>
                      <a:endParaRPr lang="fr-FR" sz="1400" dirty="0">
                        <a:latin typeface="Calibri"/>
                        <a:ea typeface="Calibri"/>
                        <a:cs typeface="Times New Roman"/>
                      </a:endParaRPr>
                    </a:p>
                  </a:txBody>
                  <a:tcPr marL="68580" marR="68580" marT="0" marB="0"/>
                </a:tc>
                <a:tc rowSpan="2">
                  <a:txBody>
                    <a:bodyPr/>
                    <a:lstStyle/>
                    <a:p>
                      <a:pPr>
                        <a:lnSpc>
                          <a:spcPct val="115000"/>
                        </a:lnSpc>
                        <a:spcAft>
                          <a:spcPts val="0"/>
                        </a:spcAft>
                      </a:pPr>
                      <a:r>
                        <a:rPr lang="fr-FR" sz="1400" dirty="0"/>
                        <a:t>Voies veineuses périphériques et veinites</a:t>
                      </a:r>
                      <a:endParaRPr lang="fr-FR" sz="1400" dirty="0">
                        <a:latin typeface="Calibri"/>
                        <a:ea typeface="Calibri"/>
                        <a:cs typeface="Times New Roman"/>
                      </a:endParaRPr>
                    </a:p>
                  </a:txBody>
                  <a:tcPr marL="68580" marR="68580" marT="0" marB="0"/>
                </a:tc>
                <a:tc vMerge="1">
                  <a:txBody>
                    <a:bodyPr/>
                    <a:lstStyle/>
                    <a:p>
                      <a:endParaRPr lang="fr-FR"/>
                    </a:p>
                  </a:txBody>
                  <a:tcPr/>
                </a:tc>
              </a:tr>
              <a:tr h="537953">
                <a:tc vMerge="1">
                  <a:txBody>
                    <a:bodyPr/>
                    <a:lstStyle/>
                    <a:p>
                      <a:endParaRPr lang="fr-FR"/>
                    </a:p>
                  </a:txBody>
                  <a:tcPr/>
                </a:tc>
                <a:tc>
                  <a:txBody>
                    <a:bodyPr/>
                    <a:lstStyle/>
                    <a:p>
                      <a:pPr>
                        <a:lnSpc>
                          <a:spcPct val="115000"/>
                        </a:lnSpc>
                        <a:spcAft>
                          <a:spcPts val="0"/>
                        </a:spcAft>
                      </a:pPr>
                      <a:r>
                        <a:rPr lang="fr-FR" sz="1400" dirty="0"/>
                        <a:t>MOHAMED VADEL MOHAMED MELAININE</a:t>
                      </a:r>
                      <a:endParaRPr lang="fr-FR" sz="1400" dirty="0">
                        <a:latin typeface="Calibri"/>
                        <a:ea typeface="Calibri"/>
                        <a:cs typeface="Times New Roman"/>
                      </a:endParaRPr>
                    </a:p>
                  </a:txBody>
                  <a:tcPr marL="68580" marR="68580" marT="0" marB="0"/>
                </a:tc>
                <a:tc vMerge="1">
                  <a:txBody>
                    <a:bodyPr/>
                    <a:lstStyle/>
                    <a:p>
                      <a:endParaRPr lang="fr-FR"/>
                    </a:p>
                  </a:txBody>
                  <a:tcPr/>
                </a:tc>
                <a:tc vMerge="1">
                  <a:txBody>
                    <a:bodyPr/>
                    <a:lstStyle/>
                    <a:p>
                      <a:endParaRPr lang="fr-FR"/>
                    </a:p>
                  </a:txBody>
                  <a:tcPr/>
                </a:tc>
              </a:tr>
              <a:tr h="415874">
                <a:tc>
                  <a:txBody>
                    <a:bodyPr/>
                    <a:lstStyle/>
                    <a:p>
                      <a:pPr algn="ctr">
                        <a:lnSpc>
                          <a:spcPct val="115000"/>
                        </a:lnSpc>
                        <a:spcAft>
                          <a:spcPts val="0"/>
                        </a:spcAft>
                      </a:pPr>
                      <a:r>
                        <a:rPr lang="fr-FR" sz="1400"/>
                        <a:t>10</a:t>
                      </a:r>
                      <a:endParaRPr lang="fr-FR" sz="1400">
                        <a:latin typeface="Calibri"/>
                        <a:ea typeface="Calibri"/>
                        <a:cs typeface="Times New Roman"/>
                      </a:endParaRPr>
                    </a:p>
                  </a:txBody>
                  <a:tcPr marL="68580" marR="68580" marT="0" marB="0"/>
                </a:tc>
                <a:tc>
                  <a:txBody>
                    <a:bodyPr/>
                    <a:lstStyle/>
                    <a:p>
                      <a:pPr>
                        <a:lnSpc>
                          <a:spcPct val="115000"/>
                        </a:lnSpc>
                        <a:spcAft>
                          <a:spcPts val="0"/>
                        </a:spcAft>
                      </a:pPr>
                      <a:r>
                        <a:rPr lang="fr-FR" sz="1400" dirty="0"/>
                        <a:t>COULIBALY SAMBA</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Les dilutions</a:t>
                      </a:r>
                      <a:endParaRPr lang="fr-FR" sz="1400" dirty="0">
                        <a:latin typeface="Calibri"/>
                        <a:ea typeface="Calibri"/>
                        <a:cs typeface="Times New Roman"/>
                      </a:endParaRPr>
                    </a:p>
                  </a:txBody>
                  <a:tcPr marL="68580" marR="68580" marT="0" marB="0"/>
                </a:tc>
                <a:tc vMerge="1">
                  <a:txBody>
                    <a:bodyPr/>
                    <a:lstStyle/>
                    <a:p>
                      <a:endParaRPr lang="fr-FR"/>
                    </a:p>
                  </a:txBody>
                  <a:tcPr/>
                </a:tc>
              </a:tr>
              <a:tr h="415874">
                <a:tc>
                  <a:txBody>
                    <a:bodyPr/>
                    <a:lstStyle/>
                    <a:p>
                      <a:pPr algn="ctr">
                        <a:lnSpc>
                          <a:spcPct val="115000"/>
                        </a:lnSpc>
                        <a:spcAft>
                          <a:spcPts val="0"/>
                        </a:spcAft>
                      </a:pPr>
                      <a:r>
                        <a:rPr lang="fr-FR" sz="1400" dirty="0"/>
                        <a:t>11</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a:t>MOHAMED EL  BEKAYE MOUSSA</a:t>
                      </a:r>
                      <a:endParaRPr lang="fr-FR" sz="1400">
                        <a:latin typeface="Calibri"/>
                        <a:ea typeface="Calibri"/>
                        <a:cs typeface="Times New Roman"/>
                      </a:endParaRPr>
                    </a:p>
                  </a:txBody>
                  <a:tcPr marL="68580" marR="68580" marT="0" marB="0"/>
                </a:tc>
                <a:tc>
                  <a:txBody>
                    <a:bodyPr/>
                    <a:lstStyle/>
                    <a:p>
                      <a:pPr>
                        <a:lnSpc>
                          <a:spcPct val="115000"/>
                        </a:lnSpc>
                        <a:spcAft>
                          <a:spcPts val="0"/>
                        </a:spcAft>
                      </a:pPr>
                      <a:r>
                        <a:rPr lang="fr-FR" sz="1400"/>
                        <a:t>Escarres et prise en charge</a:t>
                      </a:r>
                      <a:endParaRPr lang="fr-FR" sz="1400">
                        <a:latin typeface="Calibri"/>
                        <a:ea typeface="Calibri"/>
                        <a:cs typeface="Times New Roman"/>
                      </a:endParaRPr>
                    </a:p>
                  </a:txBody>
                  <a:tcPr marL="68580" marR="68580" marT="0" marB="0"/>
                </a:tc>
                <a:tc rowSpan="3">
                  <a:txBody>
                    <a:bodyPr/>
                    <a:lstStyle/>
                    <a:p>
                      <a:pPr marL="342900" lvl="0" indent="-342900">
                        <a:lnSpc>
                          <a:spcPct val="115000"/>
                        </a:lnSpc>
                        <a:spcAft>
                          <a:spcPts val="0"/>
                        </a:spcAft>
                        <a:buFont typeface="Symbol"/>
                        <a:buChar char=""/>
                      </a:pPr>
                      <a:r>
                        <a:rPr lang="fr-FR" sz="1400" dirty="0"/>
                        <a:t>AHMED AHMEDOU</a:t>
                      </a:r>
                    </a:p>
                    <a:p>
                      <a:pPr marL="342900" lvl="0" indent="-342900">
                        <a:lnSpc>
                          <a:spcPct val="115000"/>
                        </a:lnSpc>
                        <a:spcAft>
                          <a:spcPts val="0"/>
                        </a:spcAft>
                        <a:buFont typeface="Symbol"/>
                        <a:buChar char=""/>
                      </a:pPr>
                      <a:r>
                        <a:rPr lang="fr-FR" sz="1400" dirty="0"/>
                        <a:t>MOUHAMEDOU IDOUMOU</a:t>
                      </a:r>
                      <a:endParaRPr lang="fr-FR" sz="1400" dirty="0">
                        <a:latin typeface="Calibri"/>
                        <a:ea typeface="Calibri"/>
                        <a:cs typeface="Times New Roman"/>
                      </a:endParaRPr>
                    </a:p>
                  </a:txBody>
                  <a:tcPr marL="68580" marR="68580" marT="0" marB="0"/>
                </a:tc>
              </a:tr>
              <a:tr h="415874">
                <a:tc rowSpan="2">
                  <a:txBody>
                    <a:bodyPr/>
                    <a:lstStyle/>
                    <a:p>
                      <a:pPr algn="ctr">
                        <a:lnSpc>
                          <a:spcPct val="115000"/>
                        </a:lnSpc>
                        <a:spcAft>
                          <a:spcPts val="0"/>
                        </a:spcAft>
                      </a:pPr>
                      <a:r>
                        <a:rPr lang="fr-FR" sz="1400" dirty="0"/>
                        <a:t>12</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a:t>EL MOKHTAR TFEIL</a:t>
                      </a:r>
                      <a:endParaRPr lang="fr-FR" sz="1400">
                        <a:latin typeface="Calibri"/>
                        <a:ea typeface="Calibri"/>
                        <a:cs typeface="Times New Roman"/>
                      </a:endParaRPr>
                    </a:p>
                  </a:txBody>
                  <a:tcPr marL="68580" marR="68580" marT="0" marB="0"/>
                </a:tc>
                <a:tc rowSpan="2">
                  <a:txBody>
                    <a:bodyPr/>
                    <a:lstStyle/>
                    <a:p>
                      <a:pPr>
                        <a:lnSpc>
                          <a:spcPct val="115000"/>
                        </a:lnSpc>
                        <a:spcAft>
                          <a:spcPts val="0"/>
                        </a:spcAft>
                      </a:pPr>
                      <a:r>
                        <a:rPr lang="fr-FR" sz="1400" dirty="0"/>
                        <a:t>Pansements en soins infirmiers</a:t>
                      </a:r>
                      <a:endParaRPr lang="fr-FR" sz="1400" dirty="0">
                        <a:latin typeface="Calibri"/>
                        <a:ea typeface="Calibri"/>
                        <a:cs typeface="Times New Roman"/>
                      </a:endParaRPr>
                    </a:p>
                  </a:txBody>
                  <a:tcPr marL="68580" marR="68580" marT="0" marB="0"/>
                </a:tc>
                <a:tc vMerge="1">
                  <a:txBody>
                    <a:bodyPr/>
                    <a:lstStyle/>
                    <a:p>
                      <a:endParaRPr lang="fr-FR"/>
                    </a:p>
                  </a:txBody>
                  <a:tcPr/>
                </a:tc>
              </a:tr>
              <a:tr h="415874">
                <a:tc vMerge="1">
                  <a:txBody>
                    <a:bodyPr/>
                    <a:lstStyle/>
                    <a:p>
                      <a:endParaRPr lang="fr-FR"/>
                    </a:p>
                  </a:txBody>
                  <a:tcPr/>
                </a:tc>
                <a:tc>
                  <a:txBody>
                    <a:bodyPr/>
                    <a:lstStyle/>
                    <a:p>
                      <a:pPr>
                        <a:lnSpc>
                          <a:spcPct val="115000"/>
                        </a:lnSpc>
                        <a:spcAft>
                          <a:spcPts val="0"/>
                        </a:spcAft>
                      </a:pPr>
                      <a:r>
                        <a:rPr lang="fr-FR" sz="1400" dirty="0"/>
                        <a:t>IVIKOU DAHMED</a:t>
                      </a:r>
                      <a:endParaRPr lang="fr-FR" sz="1400" dirty="0">
                        <a:latin typeface="Calibri"/>
                        <a:ea typeface="Calibri"/>
                        <a:cs typeface="Times New Roman"/>
                      </a:endParaRPr>
                    </a:p>
                  </a:txBody>
                  <a:tcPr marL="68580" marR="68580" marT="0" marB="0"/>
                </a:tc>
                <a:tc vMerge="1">
                  <a:txBody>
                    <a:bodyPr/>
                    <a:lstStyle/>
                    <a:p>
                      <a:endParaRPr lang="fr-FR"/>
                    </a:p>
                  </a:txBody>
                  <a:tcPr/>
                </a:tc>
                <a:tc vMerge="1">
                  <a:txBody>
                    <a:bodyPr/>
                    <a:lstStyle/>
                    <a:p>
                      <a:endParaRPr lang="fr-F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Contenus de la session I (suite)</a:t>
            </a:r>
            <a:endParaRPr lang="fr-FR" sz="3200" b="1" dirty="0"/>
          </a:p>
        </p:txBody>
      </p:sp>
      <p:graphicFrame>
        <p:nvGraphicFramePr>
          <p:cNvPr id="4" name="Espace réservé du contenu 3"/>
          <p:cNvGraphicFramePr>
            <a:graphicFrameLocks noGrp="1"/>
          </p:cNvGraphicFramePr>
          <p:nvPr>
            <p:ph idx="1"/>
          </p:nvPr>
        </p:nvGraphicFramePr>
        <p:xfrm>
          <a:off x="457200" y="1600200"/>
          <a:ext cx="8291264" cy="4781128"/>
        </p:xfrm>
        <a:graphic>
          <a:graphicData uri="http://schemas.openxmlformats.org/drawingml/2006/table">
            <a:tbl>
              <a:tblPr firstRow="1" bandRow="1">
                <a:tableStyleId>{00A15C55-8517-42AA-B614-E9B94910E393}</a:tableStyleId>
              </a:tblPr>
              <a:tblGrid>
                <a:gridCol w="1162472"/>
                <a:gridCol w="2952328"/>
                <a:gridCol w="2057400"/>
                <a:gridCol w="2119064"/>
              </a:tblGrid>
              <a:tr h="434648">
                <a:tc>
                  <a:txBody>
                    <a:bodyPr/>
                    <a:lstStyle/>
                    <a:p>
                      <a:pPr algn="ctr">
                        <a:lnSpc>
                          <a:spcPct val="115000"/>
                        </a:lnSpc>
                        <a:spcAft>
                          <a:spcPts val="0"/>
                        </a:spcAft>
                      </a:pPr>
                      <a:r>
                        <a:rPr lang="fr-FR" sz="1400" dirty="0"/>
                        <a:t>N°</a:t>
                      </a:r>
                      <a:endParaRPr lang="fr-FR" sz="1400"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Nom et prénom</a:t>
                      </a:r>
                      <a:endParaRPr lang="fr-FR" sz="1400"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a:t>thèmes</a:t>
                      </a:r>
                      <a:endParaRPr lang="fr-FR" sz="140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Les modérateurs</a:t>
                      </a:r>
                      <a:endParaRPr lang="fr-FR" sz="1400" dirty="0">
                        <a:latin typeface="Calibri"/>
                        <a:ea typeface="Calibri"/>
                        <a:cs typeface="Times New Roman"/>
                      </a:endParaRPr>
                    </a:p>
                  </a:txBody>
                  <a:tcPr marL="68580" marR="68580" marT="0" marB="0"/>
                </a:tc>
              </a:tr>
              <a:tr h="434648">
                <a:tc rowSpan="3">
                  <a:txBody>
                    <a:bodyPr/>
                    <a:lstStyle/>
                    <a:p>
                      <a:pPr algn="ctr">
                        <a:lnSpc>
                          <a:spcPct val="115000"/>
                        </a:lnSpc>
                        <a:spcAft>
                          <a:spcPts val="0"/>
                        </a:spcAft>
                      </a:pPr>
                      <a:r>
                        <a:rPr lang="fr-FR" sz="1400" dirty="0" smtClean="0"/>
                        <a:t>13</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a:t>KHADIJETOU OUSMANE DIOP</a:t>
                      </a:r>
                      <a:endParaRPr lang="fr-FR" sz="1400">
                        <a:latin typeface="Calibri"/>
                        <a:ea typeface="Calibri"/>
                        <a:cs typeface="Times New Roman"/>
                      </a:endParaRPr>
                    </a:p>
                  </a:txBody>
                  <a:tcPr marL="68580" marR="68580" marT="0" marB="0"/>
                </a:tc>
                <a:tc rowSpan="3">
                  <a:txBody>
                    <a:bodyPr/>
                    <a:lstStyle/>
                    <a:p>
                      <a:pPr>
                        <a:lnSpc>
                          <a:spcPct val="115000"/>
                        </a:lnSpc>
                        <a:spcAft>
                          <a:spcPts val="0"/>
                        </a:spcAft>
                      </a:pPr>
                      <a:r>
                        <a:rPr lang="fr-FR" sz="1400" dirty="0"/>
                        <a:t>Acte transfusionnel</a:t>
                      </a:r>
                      <a:endParaRPr lang="fr-FR" sz="1400" dirty="0">
                        <a:latin typeface="Calibri"/>
                        <a:ea typeface="Calibri"/>
                        <a:cs typeface="Times New Roman"/>
                      </a:endParaRPr>
                    </a:p>
                  </a:txBody>
                  <a:tcPr marL="68580" marR="68580" marT="0" marB="0"/>
                </a:tc>
                <a:tc rowSpan="4">
                  <a:txBody>
                    <a:bodyPr/>
                    <a:lstStyle/>
                    <a:p>
                      <a:pPr>
                        <a:lnSpc>
                          <a:spcPct val="115000"/>
                        </a:lnSpc>
                        <a:spcAft>
                          <a:spcPts val="0"/>
                        </a:spcAft>
                        <a:buFont typeface="Arial" pitchFamily="34" charset="0"/>
                        <a:buChar char="•"/>
                      </a:pPr>
                      <a:r>
                        <a:rPr lang="fr-FR" sz="1400" dirty="0" smtClean="0"/>
                        <a:t>BABAH</a:t>
                      </a:r>
                      <a:r>
                        <a:rPr lang="fr-FR" sz="1400" baseline="0" dirty="0" smtClean="0"/>
                        <a:t> </a:t>
                      </a:r>
                      <a:r>
                        <a:rPr lang="fr-FR" sz="1400" dirty="0" smtClean="0"/>
                        <a:t>MOUSTAPHA</a:t>
                      </a:r>
                    </a:p>
                    <a:p>
                      <a:pPr>
                        <a:lnSpc>
                          <a:spcPct val="115000"/>
                        </a:lnSpc>
                        <a:spcAft>
                          <a:spcPts val="0"/>
                        </a:spcAft>
                        <a:buFont typeface="Arial" pitchFamily="34" charset="0"/>
                        <a:buChar char="•"/>
                      </a:pPr>
                      <a:r>
                        <a:rPr lang="fr-FR" sz="1400" dirty="0" smtClean="0"/>
                        <a:t>SY FATIMATA</a:t>
                      </a:r>
                      <a:endParaRPr lang="fr-FR" sz="1400" dirty="0">
                        <a:latin typeface="Calibri"/>
                        <a:ea typeface="Calibri"/>
                        <a:cs typeface="Times New Roman"/>
                      </a:endParaRPr>
                    </a:p>
                  </a:txBody>
                  <a:tcPr marL="68580" marR="68580" marT="0" marB="0"/>
                </a:tc>
              </a:tr>
              <a:tr h="434648">
                <a:tc vMerge="1">
                  <a:txBody>
                    <a:bodyPr/>
                    <a:lstStyle/>
                    <a:p>
                      <a:endParaRPr lang="fr-FR"/>
                    </a:p>
                  </a:txBody>
                  <a:tcPr/>
                </a:tc>
                <a:tc>
                  <a:txBody>
                    <a:bodyPr/>
                    <a:lstStyle/>
                    <a:p>
                      <a:pPr>
                        <a:lnSpc>
                          <a:spcPct val="115000"/>
                        </a:lnSpc>
                        <a:spcAft>
                          <a:spcPts val="0"/>
                        </a:spcAft>
                      </a:pPr>
                      <a:r>
                        <a:rPr lang="fr-FR" sz="1400"/>
                        <a:t>AHMED MOHAMED MAHMOUD</a:t>
                      </a:r>
                      <a:endParaRPr lang="fr-FR" sz="1400">
                        <a:latin typeface="Calibri"/>
                        <a:ea typeface="Calibri"/>
                        <a:cs typeface="Times New Roman"/>
                      </a:endParaRPr>
                    </a:p>
                  </a:txBody>
                  <a:tcPr marL="68580" marR="68580" marT="0" marB="0"/>
                </a:tc>
                <a:tc vMerge="1">
                  <a:txBody>
                    <a:bodyPr/>
                    <a:lstStyle/>
                    <a:p>
                      <a:endParaRPr lang="fr-FR"/>
                    </a:p>
                  </a:txBody>
                  <a:tcPr/>
                </a:tc>
                <a:tc vMerge="1">
                  <a:txBody>
                    <a:bodyPr/>
                    <a:lstStyle/>
                    <a:p>
                      <a:endParaRPr lang="fr-FR"/>
                    </a:p>
                  </a:txBody>
                  <a:tcPr/>
                </a:tc>
              </a:tr>
              <a:tr h="434648">
                <a:tc vMerge="1">
                  <a:txBody>
                    <a:bodyPr/>
                    <a:lstStyle/>
                    <a:p>
                      <a:endParaRPr lang="fr-FR"/>
                    </a:p>
                  </a:txBody>
                  <a:tcPr/>
                </a:tc>
                <a:tc>
                  <a:txBody>
                    <a:bodyPr/>
                    <a:lstStyle/>
                    <a:p>
                      <a:pPr>
                        <a:lnSpc>
                          <a:spcPct val="115000"/>
                        </a:lnSpc>
                        <a:spcAft>
                          <a:spcPts val="0"/>
                        </a:spcAft>
                      </a:pPr>
                      <a:r>
                        <a:rPr lang="fr-FR" sz="1400"/>
                        <a:t>KWERIYA MOHAMED LEMINE</a:t>
                      </a:r>
                      <a:endParaRPr lang="fr-FR" sz="1400">
                        <a:latin typeface="Calibri"/>
                        <a:ea typeface="Calibri"/>
                        <a:cs typeface="Times New Roman"/>
                      </a:endParaRPr>
                    </a:p>
                  </a:txBody>
                  <a:tcPr marL="68580" marR="68580" marT="0" marB="0"/>
                </a:tc>
                <a:tc vMerge="1">
                  <a:txBody>
                    <a:bodyPr/>
                    <a:lstStyle/>
                    <a:p>
                      <a:endParaRPr lang="fr-FR"/>
                    </a:p>
                  </a:txBody>
                  <a:tcPr/>
                </a:tc>
                <a:tc vMerge="1">
                  <a:txBody>
                    <a:bodyPr/>
                    <a:lstStyle/>
                    <a:p>
                      <a:endParaRPr lang="fr-FR"/>
                    </a:p>
                  </a:txBody>
                  <a:tcPr/>
                </a:tc>
              </a:tr>
              <a:tr h="434648">
                <a:tc>
                  <a:txBody>
                    <a:bodyPr/>
                    <a:lstStyle/>
                    <a:p>
                      <a:pPr algn="ctr">
                        <a:lnSpc>
                          <a:spcPct val="115000"/>
                        </a:lnSpc>
                        <a:spcAft>
                          <a:spcPts val="0"/>
                        </a:spcAft>
                      </a:pPr>
                      <a:r>
                        <a:rPr lang="fr-FR" sz="1400" dirty="0" smtClean="0"/>
                        <a:t>14</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MARIETA HAMATT N’DONGO</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Les infections manuportés</a:t>
                      </a:r>
                      <a:endParaRPr lang="fr-FR" sz="1400" dirty="0">
                        <a:latin typeface="Calibri"/>
                        <a:ea typeface="Calibri"/>
                        <a:cs typeface="Times New Roman"/>
                      </a:endParaRPr>
                    </a:p>
                  </a:txBody>
                  <a:tcPr marL="68580" marR="68580" marT="0" marB="0"/>
                </a:tc>
                <a:tc vMerge="1">
                  <a:txBody>
                    <a:bodyPr/>
                    <a:lstStyle/>
                    <a:p>
                      <a:endParaRPr lang="fr-FR"/>
                    </a:p>
                  </a:txBody>
                  <a:tcPr/>
                </a:tc>
              </a:tr>
              <a:tr h="434648">
                <a:tc>
                  <a:txBody>
                    <a:bodyPr/>
                    <a:lstStyle/>
                    <a:p>
                      <a:pPr algn="ctr">
                        <a:lnSpc>
                          <a:spcPct val="115000"/>
                        </a:lnSpc>
                        <a:spcAft>
                          <a:spcPts val="0"/>
                        </a:spcAft>
                      </a:pPr>
                      <a:r>
                        <a:rPr lang="fr-FR" sz="1400" dirty="0" smtClean="0"/>
                        <a:t>15</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MOHAMED MOKHTAR</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a:t>Stérilisation</a:t>
                      </a:r>
                      <a:endParaRPr lang="fr-FR" sz="1400">
                        <a:latin typeface="Calibri"/>
                        <a:ea typeface="Calibri"/>
                        <a:cs typeface="Times New Roman"/>
                      </a:endParaRPr>
                    </a:p>
                  </a:txBody>
                  <a:tcPr marL="68580" marR="68580" marT="0" marB="0"/>
                </a:tc>
                <a:tc rowSpan="2">
                  <a:txBody>
                    <a:bodyPr/>
                    <a:lstStyle/>
                    <a:p>
                      <a:pPr>
                        <a:lnSpc>
                          <a:spcPct val="115000"/>
                        </a:lnSpc>
                        <a:spcAft>
                          <a:spcPts val="0"/>
                        </a:spcAft>
                      </a:pPr>
                      <a:endParaRPr lang="fr-FR" sz="1400" dirty="0">
                        <a:latin typeface="Calibri"/>
                        <a:ea typeface="Calibri"/>
                        <a:cs typeface="Times New Roman"/>
                      </a:endParaRPr>
                    </a:p>
                  </a:txBody>
                  <a:tcPr marL="68580" marR="68580" marT="0" marB="0"/>
                </a:tc>
              </a:tr>
              <a:tr h="434648">
                <a:tc>
                  <a:txBody>
                    <a:bodyPr/>
                    <a:lstStyle/>
                    <a:p>
                      <a:pPr algn="ctr">
                        <a:lnSpc>
                          <a:spcPct val="115000"/>
                        </a:lnSpc>
                        <a:spcAft>
                          <a:spcPts val="0"/>
                        </a:spcAft>
                      </a:pPr>
                      <a:r>
                        <a:rPr lang="fr-FR" sz="1400" dirty="0" smtClean="0"/>
                        <a:t>16</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FATOU MOHAMED LEMINE</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Insulinothérapie</a:t>
                      </a:r>
                      <a:endParaRPr lang="fr-FR" sz="1400" dirty="0">
                        <a:latin typeface="Calibri"/>
                        <a:ea typeface="Calibri"/>
                        <a:cs typeface="Times New Roman"/>
                      </a:endParaRPr>
                    </a:p>
                  </a:txBody>
                  <a:tcPr marL="68580" marR="68580" marT="0" marB="0"/>
                </a:tc>
                <a:tc vMerge="1">
                  <a:txBody>
                    <a:bodyPr/>
                    <a:lstStyle/>
                    <a:p>
                      <a:pPr>
                        <a:lnSpc>
                          <a:spcPct val="115000"/>
                        </a:lnSpc>
                        <a:spcAft>
                          <a:spcPts val="0"/>
                        </a:spcAft>
                      </a:pPr>
                      <a:endParaRPr lang="fr-FR" sz="1400" dirty="0">
                        <a:latin typeface="Calibri"/>
                        <a:ea typeface="Calibri"/>
                        <a:cs typeface="Times New Roman"/>
                      </a:endParaRPr>
                    </a:p>
                  </a:txBody>
                  <a:tcPr marL="68580" marR="68580" marT="0" marB="0"/>
                </a:tc>
              </a:tr>
              <a:tr h="434648">
                <a:tc>
                  <a:txBody>
                    <a:bodyPr/>
                    <a:lstStyle/>
                    <a:p>
                      <a:pPr algn="ctr">
                        <a:lnSpc>
                          <a:spcPct val="115000"/>
                        </a:lnSpc>
                        <a:spcAft>
                          <a:spcPts val="0"/>
                        </a:spcAft>
                      </a:pPr>
                      <a:r>
                        <a:rPr lang="fr-FR" sz="1400" dirty="0" smtClean="0"/>
                        <a:t>17</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AISSATA BASSOUM/BA DIANGA</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a:t>Démarche de soins</a:t>
                      </a:r>
                      <a:endParaRPr lang="fr-FR" sz="1400">
                        <a:latin typeface="Calibri"/>
                        <a:ea typeface="Calibri"/>
                        <a:cs typeface="Times New Roman"/>
                      </a:endParaRPr>
                    </a:p>
                  </a:txBody>
                  <a:tcPr marL="68580" marR="68580" marT="0" marB="0"/>
                </a:tc>
                <a:tc rowSpan="4">
                  <a:txBody>
                    <a:bodyPr/>
                    <a:lstStyle/>
                    <a:p>
                      <a:pPr>
                        <a:lnSpc>
                          <a:spcPct val="115000"/>
                        </a:lnSpc>
                        <a:spcAft>
                          <a:spcPts val="0"/>
                        </a:spcAft>
                        <a:buFont typeface="Arial" pitchFamily="34" charset="0"/>
                        <a:buNone/>
                      </a:pPr>
                      <a:r>
                        <a:rPr lang="fr-FR" sz="1400" dirty="0" smtClean="0"/>
                        <a:t>LEMATT AMEIRATT</a:t>
                      </a:r>
                      <a:endParaRPr lang="fr-FR" sz="1400" dirty="0">
                        <a:latin typeface="Calibri"/>
                        <a:ea typeface="Calibri"/>
                        <a:cs typeface="Times New Roman"/>
                      </a:endParaRPr>
                    </a:p>
                  </a:txBody>
                  <a:tcPr marL="68580" marR="68580" marT="0" marB="0"/>
                </a:tc>
              </a:tr>
              <a:tr h="434648">
                <a:tc rowSpan="3">
                  <a:txBody>
                    <a:bodyPr/>
                    <a:lstStyle/>
                    <a:p>
                      <a:pPr algn="ctr">
                        <a:lnSpc>
                          <a:spcPct val="115000"/>
                        </a:lnSpc>
                        <a:spcAft>
                          <a:spcPts val="0"/>
                        </a:spcAft>
                      </a:pPr>
                      <a:r>
                        <a:rPr lang="fr-FR" sz="1400" dirty="0" smtClean="0"/>
                        <a:t>18</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AHMEDOU MOUSSA</a:t>
                      </a:r>
                      <a:endParaRPr lang="fr-FR" sz="1400" dirty="0">
                        <a:latin typeface="Calibri"/>
                        <a:ea typeface="Calibri"/>
                        <a:cs typeface="Times New Roman"/>
                      </a:endParaRPr>
                    </a:p>
                  </a:txBody>
                  <a:tcPr marL="68580" marR="68580" marT="0" marB="0"/>
                </a:tc>
                <a:tc rowSpan="3">
                  <a:txBody>
                    <a:bodyPr/>
                    <a:lstStyle/>
                    <a:p>
                      <a:pPr>
                        <a:lnSpc>
                          <a:spcPct val="115000"/>
                        </a:lnSpc>
                        <a:spcAft>
                          <a:spcPts val="0"/>
                        </a:spcAft>
                      </a:pPr>
                      <a:r>
                        <a:rPr lang="fr-FR" sz="1400" dirty="0"/>
                        <a:t>Education thérapeutique</a:t>
                      </a:r>
                      <a:endParaRPr lang="fr-FR" sz="1400" dirty="0">
                        <a:latin typeface="Calibri"/>
                        <a:ea typeface="Calibri"/>
                        <a:cs typeface="Times New Roman"/>
                      </a:endParaRPr>
                    </a:p>
                  </a:txBody>
                  <a:tcPr marL="68580" marR="68580" marT="0" marB="0"/>
                </a:tc>
                <a:tc vMerge="1">
                  <a:txBody>
                    <a:bodyPr/>
                    <a:lstStyle/>
                    <a:p>
                      <a:pPr>
                        <a:lnSpc>
                          <a:spcPct val="115000"/>
                        </a:lnSpc>
                        <a:spcAft>
                          <a:spcPts val="0"/>
                        </a:spcAft>
                      </a:pPr>
                      <a:endParaRPr lang="fr-FR" sz="1400" dirty="0">
                        <a:latin typeface="Calibri"/>
                        <a:ea typeface="Calibri"/>
                        <a:cs typeface="Times New Roman"/>
                      </a:endParaRPr>
                    </a:p>
                  </a:txBody>
                  <a:tcPr marL="68580" marR="68580" marT="0" marB="0"/>
                </a:tc>
              </a:tr>
              <a:tr h="434648">
                <a:tc vMerge="1">
                  <a:txBody>
                    <a:bodyPr/>
                    <a:lstStyle/>
                    <a:p>
                      <a:endParaRPr lang="fr-FR"/>
                    </a:p>
                  </a:txBody>
                  <a:tcPr/>
                </a:tc>
                <a:tc>
                  <a:txBody>
                    <a:bodyPr/>
                    <a:lstStyle/>
                    <a:p>
                      <a:pPr>
                        <a:lnSpc>
                          <a:spcPct val="115000"/>
                        </a:lnSpc>
                        <a:spcAft>
                          <a:spcPts val="0"/>
                        </a:spcAft>
                      </a:pPr>
                      <a:r>
                        <a:rPr lang="fr-FR" sz="1400" dirty="0"/>
                        <a:t>ABOUBAKRY MOUSSA SOW</a:t>
                      </a:r>
                      <a:endParaRPr lang="fr-FR" sz="1400" dirty="0">
                        <a:latin typeface="Calibri"/>
                        <a:ea typeface="Calibri"/>
                        <a:cs typeface="Times New Roman"/>
                      </a:endParaRPr>
                    </a:p>
                  </a:txBody>
                  <a:tcPr marL="68580" marR="68580" marT="0" marB="0"/>
                </a:tc>
                <a:tc vMerge="1">
                  <a:txBody>
                    <a:bodyPr/>
                    <a:lstStyle/>
                    <a:p>
                      <a:endParaRPr lang="fr-FR"/>
                    </a:p>
                  </a:txBody>
                  <a:tcPr/>
                </a:tc>
                <a:tc vMerge="1">
                  <a:txBody>
                    <a:bodyPr/>
                    <a:lstStyle/>
                    <a:p>
                      <a:pPr>
                        <a:lnSpc>
                          <a:spcPct val="115000"/>
                        </a:lnSpc>
                        <a:spcAft>
                          <a:spcPts val="0"/>
                        </a:spcAft>
                      </a:pPr>
                      <a:endParaRPr lang="fr-FR" sz="1400" dirty="0">
                        <a:latin typeface="Calibri"/>
                        <a:ea typeface="Calibri"/>
                        <a:cs typeface="Times New Roman"/>
                      </a:endParaRPr>
                    </a:p>
                  </a:txBody>
                  <a:tcPr marL="68580" marR="68580" marT="0" marB="0"/>
                </a:tc>
              </a:tr>
              <a:tr h="434648">
                <a:tc vMerge="1">
                  <a:txBody>
                    <a:bodyPr/>
                    <a:lstStyle/>
                    <a:p>
                      <a:endParaRPr lang="fr-FR"/>
                    </a:p>
                  </a:txBody>
                  <a:tcPr/>
                </a:tc>
                <a:tc>
                  <a:txBody>
                    <a:bodyPr/>
                    <a:lstStyle/>
                    <a:p>
                      <a:pPr>
                        <a:lnSpc>
                          <a:spcPct val="115000"/>
                        </a:lnSpc>
                        <a:spcAft>
                          <a:spcPts val="0"/>
                        </a:spcAft>
                      </a:pPr>
                      <a:r>
                        <a:rPr lang="fr-FR" sz="1400" dirty="0"/>
                        <a:t>LALLA MOHAMED ABDALLAHI</a:t>
                      </a:r>
                      <a:endParaRPr lang="fr-FR" sz="1400" dirty="0">
                        <a:latin typeface="Calibri"/>
                        <a:ea typeface="Calibri"/>
                        <a:cs typeface="Times New Roman"/>
                      </a:endParaRPr>
                    </a:p>
                  </a:txBody>
                  <a:tcPr marL="68580" marR="68580" marT="0" marB="0"/>
                </a:tc>
                <a:tc vMerge="1">
                  <a:txBody>
                    <a:bodyPr/>
                    <a:lstStyle/>
                    <a:p>
                      <a:endParaRPr lang="fr-FR"/>
                    </a:p>
                  </a:txBody>
                  <a:tcPr/>
                </a:tc>
                <a:tc vMerge="1">
                  <a:txBody>
                    <a:bodyPr/>
                    <a:lstStyle/>
                    <a:p>
                      <a:pPr>
                        <a:lnSpc>
                          <a:spcPct val="115000"/>
                        </a:lnSpc>
                        <a:spcAft>
                          <a:spcPts val="0"/>
                        </a:spcAft>
                      </a:pPr>
                      <a:endParaRPr lang="fr-FR" sz="10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Contenus de la session I (suite)</a:t>
            </a:r>
            <a:endParaRPr lang="fr-FR" sz="3200" b="1" dirty="0"/>
          </a:p>
        </p:txBody>
      </p:sp>
      <p:graphicFrame>
        <p:nvGraphicFramePr>
          <p:cNvPr id="4" name="Espace réservé du contenu 3"/>
          <p:cNvGraphicFramePr>
            <a:graphicFrameLocks noGrp="1"/>
          </p:cNvGraphicFramePr>
          <p:nvPr>
            <p:ph idx="1"/>
          </p:nvPr>
        </p:nvGraphicFramePr>
        <p:xfrm>
          <a:off x="251520" y="1556792"/>
          <a:ext cx="8568952" cy="3472928"/>
        </p:xfrm>
        <a:graphic>
          <a:graphicData uri="http://schemas.openxmlformats.org/drawingml/2006/table">
            <a:tbl>
              <a:tblPr firstRow="1" bandRow="1">
                <a:tableStyleId>{00A15C55-8517-42AA-B614-E9B94910E393}</a:tableStyleId>
              </a:tblPr>
              <a:tblGrid>
                <a:gridCol w="1360362"/>
                <a:gridCol w="2924114"/>
                <a:gridCol w="2142238"/>
                <a:gridCol w="2142238"/>
              </a:tblGrid>
              <a:tr h="522514">
                <a:tc>
                  <a:txBody>
                    <a:bodyPr/>
                    <a:lstStyle/>
                    <a:p>
                      <a:pPr algn="ctr">
                        <a:lnSpc>
                          <a:spcPct val="115000"/>
                        </a:lnSpc>
                        <a:spcAft>
                          <a:spcPts val="0"/>
                        </a:spcAft>
                      </a:pPr>
                      <a:r>
                        <a:rPr lang="fr-FR" sz="1400" dirty="0"/>
                        <a:t>N°</a:t>
                      </a:r>
                      <a:endParaRPr lang="fr-FR" sz="1400"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Nom et prénom</a:t>
                      </a:r>
                      <a:endParaRPr lang="fr-FR" sz="1400" dirty="0">
                        <a:latin typeface="Calibri"/>
                        <a:ea typeface="Calibri"/>
                        <a:cs typeface="Times New Roman"/>
                      </a:endParaRPr>
                    </a:p>
                  </a:txBody>
                  <a:tcPr marL="68580" marR="68580" marT="0" marB="0"/>
                </a:tc>
                <a:tc>
                  <a:txBody>
                    <a:bodyPr/>
                    <a:lstStyle/>
                    <a:p>
                      <a:pPr algn="ctr">
                        <a:lnSpc>
                          <a:spcPct val="115000"/>
                        </a:lnSpc>
                        <a:spcAft>
                          <a:spcPts val="0"/>
                        </a:spcAft>
                      </a:pPr>
                      <a:r>
                        <a:rPr lang="fr-FR" sz="1400"/>
                        <a:t>thèmes</a:t>
                      </a:r>
                      <a:endParaRPr lang="fr-FR" sz="1400">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t>Les modérateurs</a:t>
                      </a:r>
                      <a:endParaRPr lang="fr-FR" sz="1400" dirty="0">
                        <a:latin typeface="Calibri"/>
                        <a:ea typeface="Calibri"/>
                        <a:cs typeface="Times New Roman"/>
                      </a:endParaRPr>
                    </a:p>
                  </a:txBody>
                  <a:tcPr marL="68580" marR="68580" marT="0" marB="0"/>
                </a:tc>
              </a:tr>
              <a:tr h="1045028">
                <a:tc>
                  <a:txBody>
                    <a:bodyPr/>
                    <a:lstStyle/>
                    <a:p>
                      <a:pPr algn="ctr">
                        <a:lnSpc>
                          <a:spcPct val="115000"/>
                        </a:lnSpc>
                        <a:spcAft>
                          <a:spcPts val="0"/>
                        </a:spcAft>
                      </a:pPr>
                      <a:r>
                        <a:rPr lang="fr-FR" sz="1400" dirty="0" smtClean="0"/>
                        <a:t>19</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a:t>LEMINE SIDI MOHAMED/</a:t>
                      </a:r>
                    </a:p>
                    <a:p>
                      <a:pPr>
                        <a:lnSpc>
                          <a:spcPct val="115000"/>
                        </a:lnSpc>
                        <a:spcAft>
                          <a:spcPts val="0"/>
                        </a:spcAft>
                      </a:pPr>
                      <a:r>
                        <a:rPr lang="fr-FR" sz="1400"/>
                        <a:t>EL HACEN YAHYA THIONGANE</a:t>
                      </a:r>
                      <a:endParaRPr lang="fr-FR" sz="1400">
                        <a:latin typeface="Calibri"/>
                        <a:ea typeface="Calibri"/>
                        <a:cs typeface="Times New Roman"/>
                      </a:endParaRPr>
                    </a:p>
                  </a:txBody>
                  <a:tcPr marL="68580" marR="68580" marT="0" marB="0"/>
                </a:tc>
                <a:tc>
                  <a:txBody>
                    <a:bodyPr/>
                    <a:lstStyle/>
                    <a:p>
                      <a:pPr>
                        <a:lnSpc>
                          <a:spcPct val="115000"/>
                        </a:lnSpc>
                        <a:spcAft>
                          <a:spcPts val="0"/>
                        </a:spcAft>
                      </a:pPr>
                      <a:r>
                        <a:rPr lang="fr-FR" sz="1400"/>
                        <a:t>Pose et surveillance d’une sonde nasogastrique</a:t>
                      </a:r>
                      <a:endParaRPr lang="fr-FR" sz="1400">
                        <a:latin typeface="Calibri"/>
                        <a:ea typeface="Calibri"/>
                        <a:cs typeface="Times New Roman"/>
                      </a:endParaRPr>
                    </a:p>
                  </a:txBody>
                  <a:tcPr marL="68580" marR="68580" marT="0" marB="0"/>
                </a:tc>
                <a:tc rowSpan="2">
                  <a:txBody>
                    <a:bodyPr/>
                    <a:lstStyle/>
                    <a:p>
                      <a:pPr>
                        <a:lnSpc>
                          <a:spcPct val="115000"/>
                        </a:lnSpc>
                        <a:spcAft>
                          <a:spcPts val="0"/>
                        </a:spcAft>
                        <a:buFont typeface="Arial" pitchFamily="34" charset="0"/>
                        <a:buChar char="•"/>
                      </a:pPr>
                      <a:r>
                        <a:rPr lang="fr-FR" sz="1400" dirty="0" smtClean="0"/>
                        <a:t>AHMED AHMEDOU</a:t>
                      </a:r>
                    </a:p>
                    <a:p>
                      <a:pPr>
                        <a:lnSpc>
                          <a:spcPct val="115000"/>
                        </a:lnSpc>
                        <a:spcAft>
                          <a:spcPts val="0"/>
                        </a:spcAft>
                        <a:buFont typeface="Arial" pitchFamily="34" charset="0"/>
                        <a:buChar char="•"/>
                      </a:pPr>
                      <a:r>
                        <a:rPr lang="fr-FR" sz="1400" dirty="0" smtClean="0"/>
                        <a:t>CHEIKHNA</a:t>
                      </a:r>
                      <a:r>
                        <a:rPr lang="fr-FR" sz="1400" baseline="0" dirty="0" smtClean="0"/>
                        <a:t> WEISS</a:t>
                      </a:r>
                      <a:endParaRPr lang="fr-FR" sz="1400" dirty="0">
                        <a:latin typeface="Calibri"/>
                        <a:ea typeface="Calibri"/>
                        <a:cs typeface="Times New Roman"/>
                      </a:endParaRPr>
                    </a:p>
                  </a:txBody>
                  <a:tcPr marL="68580" marR="68580" marT="0" marB="0"/>
                </a:tc>
              </a:tr>
              <a:tr h="691436">
                <a:tc>
                  <a:txBody>
                    <a:bodyPr/>
                    <a:lstStyle/>
                    <a:p>
                      <a:pPr algn="ctr">
                        <a:lnSpc>
                          <a:spcPct val="115000"/>
                        </a:lnSpc>
                        <a:spcAft>
                          <a:spcPts val="0"/>
                        </a:spcAft>
                      </a:pPr>
                      <a:r>
                        <a:rPr lang="fr-FR" sz="1400" dirty="0" smtClean="0"/>
                        <a:t>20</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IDRISSA DEME</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Pose et gestion d’une sonde urinaire</a:t>
                      </a:r>
                      <a:endParaRPr lang="fr-FR" sz="1400" dirty="0">
                        <a:latin typeface="Calibri"/>
                        <a:ea typeface="Calibri"/>
                        <a:cs typeface="Times New Roman"/>
                      </a:endParaRPr>
                    </a:p>
                  </a:txBody>
                  <a:tcPr marL="68580" marR="68580" marT="0" marB="0"/>
                </a:tc>
                <a:tc vMerge="1">
                  <a:txBody>
                    <a:bodyPr/>
                    <a:lstStyle/>
                    <a:p>
                      <a:pPr>
                        <a:lnSpc>
                          <a:spcPct val="115000"/>
                        </a:lnSpc>
                        <a:spcAft>
                          <a:spcPts val="0"/>
                        </a:spcAft>
                      </a:pPr>
                      <a:endParaRPr lang="fr-FR" sz="1000" dirty="0">
                        <a:latin typeface="Calibri"/>
                        <a:ea typeface="Calibri"/>
                        <a:cs typeface="Times New Roman"/>
                      </a:endParaRPr>
                    </a:p>
                  </a:txBody>
                  <a:tcPr marL="68580" marR="68580" marT="0" marB="0"/>
                </a:tc>
              </a:tr>
              <a:tr h="691436">
                <a:tc>
                  <a:txBody>
                    <a:bodyPr/>
                    <a:lstStyle/>
                    <a:p>
                      <a:pPr algn="ctr">
                        <a:lnSpc>
                          <a:spcPct val="115000"/>
                        </a:lnSpc>
                        <a:spcAft>
                          <a:spcPts val="0"/>
                        </a:spcAft>
                      </a:pPr>
                      <a:r>
                        <a:rPr lang="fr-FR" sz="1400" dirty="0" smtClean="0"/>
                        <a:t>21</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AHMEDOU MOHAMED EL KOWRY</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a:t>Déchets d’activités de soins</a:t>
                      </a:r>
                      <a:endParaRPr lang="fr-FR" sz="1400">
                        <a:latin typeface="Calibri"/>
                        <a:ea typeface="Calibri"/>
                        <a:cs typeface="Times New Roman"/>
                      </a:endParaRPr>
                    </a:p>
                  </a:txBody>
                  <a:tcPr marL="68580" marR="68580" marT="0" marB="0"/>
                </a:tc>
                <a:tc rowSpan="2">
                  <a:txBody>
                    <a:bodyPr/>
                    <a:lstStyle/>
                    <a:p>
                      <a:pPr algn="ctr">
                        <a:lnSpc>
                          <a:spcPct val="115000"/>
                        </a:lnSpc>
                        <a:spcAft>
                          <a:spcPts val="0"/>
                        </a:spcAft>
                        <a:buFont typeface="Arial" pitchFamily="34" charset="0"/>
                        <a:buChar char="•"/>
                      </a:pPr>
                      <a:r>
                        <a:rPr lang="fr-FR" sz="1400" dirty="0" smtClean="0"/>
                        <a:t>MERERZOUM</a:t>
                      </a:r>
                      <a:r>
                        <a:rPr lang="fr-FR" sz="1400" baseline="0" dirty="0" smtClean="0"/>
                        <a:t> SENGHOTT</a:t>
                      </a:r>
                    </a:p>
                    <a:p>
                      <a:pPr algn="ctr">
                        <a:lnSpc>
                          <a:spcPct val="115000"/>
                        </a:lnSpc>
                        <a:spcAft>
                          <a:spcPts val="0"/>
                        </a:spcAft>
                        <a:buFont typeface="Arial" pitchFamily="34" charset="0"/>
                        <a:buChar char="•"/>
                      </a:pPr>
                      <a:r>
                        <a:rPr lang="fr-FR" sz="1400" baseline="0" dirty="0" smtClean="0"/>
                        <a:t>MAGHLAHA MOHAMED MAHMOUD</a:t>
                      </a:r>
                      <a:endParaRPr lang="fr-FR" sz="1400" dirty="0">
                        <a:latin typeface="Calibri"/>
                        <a:ea typeface="Calibri"/>
                        <a:cs typeface="Times New Roman"/>
                      </a:endParaRPr>
                    </a:p>
                  </a:txBody>
                  <a:tcPr marL="68580" marR="68580" marT="0" marB="0"/>
                </a:tc>
              </a:tr>
              <a:tr h="522514">
                <a:tc>
                  <a:txBody>
                    <a:bodyPr/>
                    <a:lstStyle/>
                    <a:p>
                      <a:pPr algn="ctr">
                        <a:lnSpc>
                          <a:spcPct val="115000"/>
                        </a:lnSpc>
                        <a:spcAft>
                          <a:spcPts val="0"/>
                        </a:spcAft>
                      </a:pPr>
                      <a:r>
                        <a:rPr lang="fr-FR" sz="1400" dirty="0" smtClean="0"/>
                        <a:t>22</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 SENI GUEYE</a:t>
                      </a:r>
                      <a:endParaRPr lang="fr-FR" sz="1400" dirty="0">
                        <a:latin typeface="Calibri"/>
                        <a:ea typeface="Calibri"/>
                        <a:cs typeface="Times New Roman"/>
                      </a:endParaRPr>
                    </a:p>
                  </a:txBody>
                  <a:tcPr marL="68580" marR="68580" marT="0" marB="0"/>
                </a:tc>
                <a:tc>
                  <a:txBody>
                    <a:bodyPr/>
                    <a:lstStyle/>
                    <a:p>
                      <a:pPr>
                        <a:lnSpc>
                          <a:spcPct val="115000"/>
                        </a:lnSpc>
                        <a:spcAft>
                          <a:spcPts val="0"/>
                        </a:spcAft>
                      </a:pPr>
                      <a:r>
                        <a:rPr lang="fr-FR" sz="1400" dirty="0"/>
                        <a:t>Gestion des médicaments</a:t>
                      </a:r>
                      <a:endParaRPr lang="fr-FR" sz="1400" dirty="0">
                        <a:latin typeface="Calibri"/>
                        <a:ea typeface="Calibri"/>
                        <a:cs typeface="Times New Roman"/>
                      </a:endParaRPr>
                    </a:p>
                  </a:txBody>
                  <a:tcPr marL="68580" marR="68580" marT="0" marB="0"/>
                </a:tc>
                <a:tc vMerge="1">
                  <a:txBody>
                    <a:bodyPr/>
                    <a:lstStyle/>
                    <a:p>
                      <a:pPr algn="ctr">
                        <a:lnSpc>
                          <a:spcPct val="115000"/>
                        </a:lnSpc>
                        <a:spcAft>
                          <a:spcPts val="0"/>
                        </a:spcAft>
                      </a:pPr>
                      <a:endParaRPr lang="fr-FR" sz="10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12742</TotalTime>
  <Words>1080</Words>
  <Application>Microsoft Office PowerPoint</Application>
  <PresentationFormat>Affichage à l'écran (4:3)</PresentationFormat>
  <Paragraphs>223</Paragraphs>
  <Slides>16</Slides>
  <Notes>4</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Rapport   de la formation continue « Développement des compétences des paramédicaux du CNC » Qui  s’est  déroulé  du 15 Août  2024 au 16 Janvier 2025.</vt:lpstr>
      <vt:lpstr>INTRODUCTION</vt:lpstr>
      <vt:lpstr>Rappel des objectifs</vt:lpstr>
      <vt:lpstr>Méthodologie de la formation</vt:lpstr>
      <vt:lpstr>Les présences</vt:lpstr>
      <vt:lpstr>Contenus de la session I</vt:lpstr>
      <vt:lpstr>Contenus de la session I (suite)</vt:lpstr>
      <vt:lpstr>Contenus de la session I (suite)</vt:lpstr>
      <vt:lpstr>Contenus de la session I (suite)</vt:lpstr>
      <vt:lpstr>Evaluation de la formation</vt:lpstr>
      <vt:lpstr>Diapositive 11</vt:lpstr>
      <vt:lpstr>                                  (suite)</vt:lpstr>
      <vt:lpstr>Conclusion </vt:lpstr>
      <vt:lpstr>Annexes </vt:lpstr>
      <vt:lpstr>Nos remerciements </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de la formation  « Développement des compétences des paramédicaux du CNC. » Qui c’est déroulé du  15 Aout 2024 au 16 Janvier 2025.</dc:title>
  <dc:creator>w8</dc:creator>
  <cp:lastModifiedBy>med med</cp:lastModifiedBy>
  <cp:revision>111</cp:revision>
  <dcterms:created xsi:type="dcterms:W3CDTF">2025-01-18T21:50:38Z</dcterms:created>
  <dcterms:modified xsi:type="dcterms:W3CDTF">2025-02-15T22:49:56Z</dcterms:modified>
</cp:coreProperties>
</file>