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80" r:id="rId3"/>
    <p:sldId id="282" r:id="rId4"/>
    <p:sldId id="276" r:id="rId5"/>
    <p:sldId id="273" r:id="rId6"/>
    <p:sldId id="274" r:id="rId7"/>
    <p:sldId id="272" r:id="rId8"/>
    <p:sldId id="257" r:id="rId9"/>
    <p:sldId id="278" r:id="rId10"/>
    <p:sldId id="258" r:id="rId11"/>
    <p:sldId id="259" r:id="rId12"/>
    <p:sldId id="260" r:id="rId13"/>
    <p:sldId id="283" r:id="rId14"/>
    <p:sldId id="263" r:id="rId15"/>
    <p:sldId id="279" r:id="rId16"/>
    <p:sldId id="281" r:id="rId17"/>
    <p:sldId id="265" r:id="rId18"/>
    <p:sldId id="266" r:id="rId19"/>
    <p:sldId id="267" r:id="rId20"/>
    <p:sldId id="268" r:id="rId21"/>
    <p:sldId id="270" r:id="rId2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103" autoAdjust="0"/>
    <p:restoredTop sz="94660"/>
  </p:normalViewPr>
  <p:slideViewPr>
    <p:cSldViewPr>
      <p:cViewPr>
        <p:scale>
          <a:sx n="66" d="100"/>
          <a:sy n="66" d="100"/>
        </p:scale>
        <p:origin x="-1482" y="-12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944930-CA72-4895-A58A-2468E11866E9}" type="datetimeFigureOut">
              <a:rPr lang="fr-FR" smtClean="0"/>
              <a:pPr/>
              <a:t>15/02/2025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33FD2B-D7C8-4E56-A96A-3807A59C8EE2}" type="slidenum">
              <a:rPr lang="fr-FR" smtClean="0"/>
              <a:pPr/>
              <a:t>‹N°›</a:t>
            </a:fld>
            <a:endParaRPr lang="fr-FR"/>
          </a:p>
        </p:txBody>
      </p:sp>
    </p:spTree>
    <p:extLst>
      <p:ext uri="{BB962C8B-B14F-4D97-AF65-F5344CB8AC3E}">
        <p14:creationId xmlns="" xmlns:p14="http://schemas.microsoft.com/office/powerpoint/2010/main" val="27927229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5C33FD2B-D7C8-4E56-A96A-3807A59C8EE2}" type="slidenum">
              <a:rPr lang="fr-FR" smtClean="0"/>
              <a:pPr/>
              <a:t>4</a:t>
            </a:fld>
            <a:endParaRPr lang="fr-FR"/>
          </a:p>
        </p:txBody>
      </p:sp>
    </p:spTree>
    <p:extLst>
      <p:ext uri="{BB962C8B-B14F-4D97-AF65-F5344CB8AC3E}">
        <p14:creationId xmlns="" xmlns:p14="http://schemas.microsoft.com/office/powerpoint/2010/main" val="4256677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CB5A3AA-848B-4FA4-952C-7CF2DF28BEA8}" type="datetimeFigureOut">
              <a:rPr lang="fr-FR" smtClean="0"/>
              <a:pPr/>
              <a:t>15/02/2025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DF54FBF-43E5-4880-9F38-D09C708D027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CB5A3AA-848B-4FA4-952C-7CF2DF28BEA8}" type="datetimeFigureOut">
              <a:rPr lang="fr-FR" smtClean="0"/>
              <a:pPr/>
              <a:t>15/02/2025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DF54FBF-43E5-4880-9F38-D09C708D027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CB5A3AA-848B-4FA4-952C-7CF2DF28BEA8}" type="datetimeFigureOut">
              <a:rPr lang="fr-FR" smtClean="0"/>
              <a:pPr/>
              <a:t>15/02/2025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DF54FBF-43E5-4880-9F38-D09C708D027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CB5A3AA-848B-4FA4-952C-7CF2DF28BEA8}" type="datetimeFigureOut">
              <a:rPr lang="fr-FR" smtClean="0"/>
              <a:pPr/>
              <a:t>15/02/2025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DF54FBF-43E5-4880-9F38-D09C708D027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0CB5A3AA-848B-4FA4-952C-7CF2DF28BEA8}" type="datetimeFigureOut">
              <a:rPr lang="fr-FR" smtClean="0"/>
              <a:pPr/>
              <a:t>15/02/2025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DF54FBF-43E5-4880-9F38-D09C708D027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CB5A3AA-848B-4FA4-952C-7CF2DF28BEA8}" type="datetimeFigureOut">
              <a:rPr lang="fr-FR" smtClean="0"/>
              <a:pPr/>
              <a:t>15/02/2025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DF54FBF-43E5-4880-9F38-D09C708D027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CB5A3AA-848B-4FA4-952C-7CF2DF28BEA8}" type="datetimeFigureOut">
              <a:rPr lang="fr-FR" smtClean="0"/>
              <a:pPr/>
              <a:t>15/02/2025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DF54FBF-43E5-4880-9F38-D09C708D027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0CB5A3AA-848B-4FA4-952C-7CF2DF28BEA8}" type="datetimeFigureOut">
              <a:rPr lang="fr-FR" smtClean="0"/>
              <a:pPr/>
              <a:t>15/02/2025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DF54FBF-43E5-4880-9F38-D09C708D027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CB5A3AA-848B-4FA4-952C-7CF2DF28BEA8}" type="datetimeFigureOut">
              <a:rPr lang="fr-FR" smtClean="0"/>
              <a:pPr/>
              <a:t>15/02/2025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DF54FBF-43E5-4880-9F38-D09C708D027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CB5A3AA-848B-4FA4-952C-7CF2DF28BEA8}" type="datetimeFigureOut">
              <a:rPr lang="fr-FR" smtClean="0"/>
              <a:pPr/>
              <a:t>15/02/2025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DF54FBF-43E5-4880-9F38-D09C708D027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CB5A3AA-848B-4FA4-952C-7CF2DF28BEA8}" type="datetimeFigureOut">
              <a:rPr lang="fr-FR" smtClean="0"/>
              <a:pPr/>
              <a:t>15/02/2025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DF54FBF-43E5-4880-9F38-D09C708D027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B5A3AA-848B-4FA4-952C-7CF2DF28BEA8}" type="datetimeFigureOut">
              <a:rPr lang="fr-FR" smtClean="0"/>
              <a:pPr/>
              <a:t>15/02/2025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F54FBF-43E5-4880-9F38-D09C708D027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00043"/>
            <a:ext cx="7772400" cy="2000263"/>
          </a:xfrm>
        </p:spPr>
        <p:txBody>
          <a:bodyPr>
            <a:normAutofit/>
          </a:bodyPr>
          <a:lstStyle/>
          <a:p>
            <a:r>
              <a:rPr lang="fr-FR" sz="3200" b="1" dirty="0" smtClean="0"/>
              <a:t>Développements des compétences des paramédicaux du CNC</a:t>
            </a:r>
            <a:endParaRPr lang="fr-FR" sz="3200" b="1" dirty="0"/>
          </a:p>
        </p:txBody>
      </p:sp>
      <p:sp>
        <p:nvSpPr>
          <p:cNvPr id="3" name="Sous-titre 2"/>
          <p:cNvSpPr>
            <a:spLocks noGrp="1"/>
          </p:cNvSpPr>
          <p:nvPr>
            <p:ph type="subTitle" idx="1"/>
          </p:nvPr>
        </p:nvSpPr>
        <p:spPr/>
        <p:txBody>
          <a:bodyPr/>
          <a:lstStyle/>
          <a:p>
            <a:endParaRPr lang="fr-FR" dirty="0"/>
          </a:p>
        </p:txBody>
      </p:sp>
      <p:pic>
        <p:nvPicPr>
          <p:cNvPr id="4" name="Image 3" descr="Ceci contient une image de : "/>
          <p:cNvPicPr/>
          <p:nvPr/>
        </p:nvPicPr>
        <p:blipFill>
          <a:blip r:embed="rId2" cstate="print"/>
          <a:srcRect/>
          <a:stretch>
            <a:fillRect/>
          </a:stretch>
        </p:blipFill>
        <p:spPr bwMode="auto">
          <a:xfrm>
            <a:off x="642910" y="2214554"/>
            <a:ext cx="7786741" cy="442915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82594"/>
          </a:xfrm>
        </p:spPr>
        <p:txBody>
          <a:bodyPr>
            <a:normAutofit fontScale="90000"/>
          </a:bodyPr>
          <a:lstStyle/>
          <a:p>
            <a:r>
              <a:rPr lang="fr-FR" sz="3200" dirty="0" smtClean="0"/>
              <a:t/>
            </a:r>
            <a:br>
              <a:rPr lang="fr-FR" sz="3200" dirty="0" smtClean="0"/>
            </a:br>
            <a:r>
              <a:rPr lang="fr-FR" sz="3200" dirty="0" smtClean="0"/>
              <a:t>  choix des thèmes</a:t>
            </a:r>
            <a:endParaRPr lang="fr-FR" sz="3200" dirty="0"/>
          </a:p>
        </p:txBody>
      </p:sp>
      <p:graphicFrame>
        <p:nvGraphicFramePr>
          <p:cNvPr id="5" name="Espace réservé du contenu 4"/>
          <p:cNvGraphicFramePr>
            <a:graphicFrameLocks noGrp="1"/>
          </p:cNvGraphicFramePr>
          <p:nvPr>
            <p:ph idx="1"/>
          </p:nvPr>
        </p:nvGraphicFramePr>
        <p:xfrm>
          <a:off x="457200" y="1285860"/>
          <a:ext cx="8229600" cy="5357848"/>
        </p:xfrm>
        <a:graphic>
          <a:graphicData uri="http://schemas.openxmlformats.org/drawingml/2006/table">
            <a:tbl>
              <a:tblPr firstRow="1" bandRow="1">
                <a:tableStyleId>{5C22544A-7EE6-4342-B048-85BDC9FD1C3A}</a:tableStyleId>
              </a:tblPr>
              <a:tblGrid>
                <a:gridCol w="971528"/>
                <a:gridCol w="3357586"/>
                <a:gridCol w="3900486"/>
              </a:tblGrid>
              <a:tr h="449887">
                <a:tc>
                  <a:txBody>
                    <a:bodyPr/>
                    <a:lstStyle/>
                    <a:p>
                      <a:r>
                        <a:rPr lang="fr-FR" sz="1800" b="1" kern="1200" dirty="0" smtClean="0">
                          <a:solidFill>
                            <a:schemeClr val="lt1"/>
                          </a:solidFill>
                          <a:latin typeface="+mn-lt"/>
                          <a:ea typeface="+mn-ea"/>
                          <a:cs typeface="+mn-cs"/>
                        </a:rPr>
                        <a:t>Nº</a:t>
                      </a:r>
                      <a:endParaRPr lang="fr-FR" dirty="0"/>
                    </a:p>
                  </a:txBody>
                  <a:tcPr/>
                </a:tc>
                <a:tc>
                  <a:txBody>
                    <a:bodyPr/>
                    <a:lstStyle/>
                    <a:p>
                      <a:r>
                        <a:rPr lang="fr-FR" sz="1800" b="1" kern="1200" dirty="0" smtClean="0">
                          <a:solidFill>
                            <a:schemeClr val="lt1"/>
                          </a:solidFill>
                          <a:latin typeface="+mn-lt"/>
                          <a:ea typeface="+mn-ea"/>
                          <a:cs typeface="+mn-cs"/>
                        </a:rPr>
                        <a:t>Thèmes</a:t>
                      </a:r>
                      <a:endParaRPr lang="fr-FR" dirty="0"/>
                    </a:p>
                  </a:txBody>
                  <a:tcPr/>
                </a:tc>
                <a:tc>
                  <a:txBody>
                    <a:bodyPr/>
                    <a:lstStyle/>
                    <a:p>
                      <a:r>
                        <a:rPr lang="fr-FR" sz="1800" b="1" kern="1200" dirty="0" smtClean="0">
                          <a:solidFill>
                            <a:schemeClr val="lt1"/>
                          </a:solidFill>
                          <a:latin typeface="+mn-lt"/>
                          <a:ea typeface="+mn-ea"/>
                          <a:cs typeface="+mn-cs"/>
                        </a:rPr>
                        <a:t>Contenus</a:t>
                      </a:r>
                      <a:endParaRPr lang="fr-FR" dirty="0"/>
                    </a:p>
                  </a:txBody>
                  <a:tcPr/>
                </a:tc>
              </a:tr>
              <a:tr h="943839">
                <a:tc>
                  <a:txBody>
                    <a:bodyPr/>
                    <a:lstStyle/>
                    <a:p>
                      <a:r>
                        <a:rPr lang="fr-FR" dirty="0" smtClean="0"/>
                        <a:t>1</a:t>
                      </a:r>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dirty="0" smtClean="0">
                          <a:solidFill>
                            <a:schemeClr val="dk1"/>
                          </a:solidFill>
                          <a:latin typeface="+mn-lt"/>
                          <a:ea typeface="+mn-ea"/>
                          <a:cs typeface="+mn-cs"/>
                        </a:rPr>
                        <a:t>Historique de la profession infirmière</a:t>
                      </a:r>
                    </a:p>
                    <a:p>
                      <a:endParaRPr lang="fr-FR" dirty="0"/>
                    </a:p>
                  </a:txBody>
                  <a:tcPr/>
                </a:tc>
                <a:tc>
                  <a:txBody>
                    <a:bodyPr/>
                    <a:lstStyle/>
                    <a:p>
                      <a:r>
                        <a:rPr lang="fr-FR" sz="1800" kern="1200" dirty="0" smtClean="0">
                          <a:solidFill>
                            <a:schemeClr val="dk1"/>
                          </a:solidFill>
                          <a:latin typeface="+mn-lt"/>
                          <a:ea typeface="+mn-ea"/>
                          <a:cs typeface="+mn-cs"/>
                        </a:rPr>
                        <a:t>Connaitre les origines de sa profession</a:t>
                      </a:r>
                      <a:endParaRPr lang="fr-FR" dirty="0"/>
                    </a:p>
                  </a:txBody>
                  <a:tcPr/>
                </a:tc>
              </a:tr>
              <a:tr h="660687">
                <a:tc>
                  <a:txBody>
                    <a:bodyPr/>
                    <a:lstStyle/>
                    <a:p>
                      <a:r>
                        <a:rPr lang="fr-FR" dirty="0" smtClean="0"/>
                        <a:t>2</a:t>
                      </a:r>
                      <a:endParaRPr lang="fr-FR" dirty="0"/>
                    </a:p>
                  </a:txBody>
                  <a:tcPr/>
                </a:tc>
                <a:tc>
                  <a:txBody>
                    <a:bodyPr/>
                    <a:lstStyle/>
                    <a:p>
                      <a:r>
                        <a:rPr lang="fr-FR" sz="1800" kern="1200" dirty="0" smtClean="0">
                          <a:solidFill>
                            <a:schemeClr val="dk1"/>
                          </a:solidFill>
                          <a:latin typeface="+mn-lt"/>
                          <a:ea typeface="+mn-ea"/>
                          <a:cs typeface="+mn-cs"/>
                        </a:rPr>
                        <a:t>Accueil   et communication </a:t>
                      </a:r>
                      <a:endParaRPr lang="fr-FR" dirty="0"/>
                    </a:p>
                  </a:txBody>
                  <a:tcPr/>
                </a:tc>
                <a:tc>
                  <a:txBody>
                    <a:bodyPr/>
                    <a:lstStyle/>
                    <a:p>
                      <a:r>
                        <a:rPr lang="fr-FR" sz="1800" kern="1200" dirty="0" smtClean="0">
                          <a:solidFill>
                            <a:schemeClr val="dk1"/>
                          </a:solidFill>
                          <a:latin typeface="+mn-lt"/>
                          <a:ea typeface="+mn-ea"/>
                          <a:cs typeface="+mn-cs"/>
                        </a:rPr>
                        <a:t>Améliorer la qualité de l’accueil  dans le milieu hospitalier</a:t>
                      </a:r>
                      <a:endParaRPr lang="fr-FR" dirty="0"/>
                    </a:p>
                  </a:txBody>
                  <a:tcPr/>
                </a:tc>
              </a:tr>
              <a:tr h="660687">
                <a:tc>
                  <a:txBody>
                    <a:bodyPr/>
                    <a:lstStyle/>
                    <a:p>
                      <a:r>
                        <a:rPr lang="fr-FR" dirty="0" smtClean="0"/>
                        <a:t>3</a:t>
                      </a:r>
                      <a:endParaRPr lang="fr-FR" dirty="0"/>
                    </a:p>
                  </a:txBody>
                  <a:tcPr/>
                </a:tc>
                <a:tc>
                  <a:txBody>
                    <a:bodyPr/>
                    <a:lstStyle/>
                    <a:p>
                      <a:r>
                        <a:rPr lang="fr-FR" sz="1800" kern="1200" dirty="0" smtClean="0">
                          <a:solidFill>
                            <a:schemeClr val="dk1"/>
                          </a:solidFill>
                          <a:latin typeface="+mn-lt"/>
                          <a:ea typeface="+mn-ea"/>
                          <a:cs typeface="+mn-cs"/>
                        </a:rPr>
                        <a:t>Travail d’équipe  et  arrêt cardiaque</a:t>
                      </a:r>
                      <a:endParaRPr lang="fr-FR" dirty="0"/>
                    </a:p>
                  </a:txBody>
                  <a:tcPr/>
                </a:tc>
                <a:tc>
                  <a:txBody>
                    <a:bodyPr/>
                    <a:lstStyle/>
                    <a:p>
                      <a:r>
                        <a:rPr lang="fr-FR" sz="1800" kern="1200" dirty="0" smtClean="0">
                          <a:solidFill>
                            <a:schemeClr val="dk1"/>
                          </a:solidFill>
                          <a:latin typeface="+mn-lt"/>
                          <a:ea typeface="+mn-ea"/>
                          <a:cs typeface="+mn-cs"/>
                        </a:rPr>
                        <a:t>Augmenter  les chances de survie après un  ACR</a:t>
                      </a:r>
                      <a:endParaRPr lang="fr-FR" dirty="0"/>
                    </a:p>
                  </a:txBody>
                  <a:tcPr/>
                </a:tc>
              </a:tr>
              <a:tr h="660687">
                <a:tc>
                  <a:txBody>
                    <a:bodyPr/>
                    <a:lstStyle/>
                    <a:p>
                      <a:r>
                        <a:rPr lang="fr-FR" dirty="0" smtClean="0"/>
                        <a:t>4</a:t>
                      </a:r>
                      <a:endParaRPr lang="fr-FR" dirty="0"/>
                    </a:p>
                  </a:txBody>
                  <a:tcPr/>
                </a:tc>
                <a:tc>
                  <a:txBody>
                    <a:bodyPr/>
                    <a:lstStyle/>
                    <a:p>
                      <a:r>
                        <a:rPr lang="fr-FR" sz="1800" kern="1200" dirty="0" smtClean="0">
                          <a:solidFill>
                            <a:schemeClr val="dk1"/>
                          </a:solidFill>
                          <a:latin typeface="+mn-lt"/>
                          <a:ea typeface="+mn-ea"/>
                          <a:cs typeface="+mn-cs"/>
                        </a:rPr>
                        <a:t>Les dilutions en pédiatrie</a:t>
                      </a:r>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dirty="0" smtClean="0">
                          <a:solidFill>
                            <a:schemeClr val="dk1"/>
                          </a:solidFill>
                          <a:latin typeface="+mn-lt"/>
                          <a:ea typeface="+mn-ea"/>
                          <a:cs typeface="+mn-cs"/>
                        </a:rPr>
                        <a:t>Vulgariser le calcul des dilutions</a:t>
                      </a:r>
                    </a:p>
                    <a:p>
                      <a:endParaRPr lang="fr-FR" dirty="0"/>
                    </a:p>
                  </a:txBody>
                  <a:tcPr/>
                </a:tc>
              </a:tr>
              <a:tr h="660687">
                <a:tc>
                  <a:txBody>
                    <a:bodyPr/>
                    <a:lstStyle/>
                    <a:p>
                      <a:r>
                        <a:rPr lang="fr-FR" dirty="0" smtClean="0"/>
                        <a:t>5</a:t>
                      </a:r>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dirty="0" smtClean="0">
                          <a:solidFill>
                            <a:schemeClr val="dk1"/>
                          </a:solidFill>
                          <a:latin typeface="+mn-lt"/>
                          <a:ea typeface="+mn-ea"/>
                          <a:cs typeface="+mn-cs"/>
                        </a:rPr>
                        <a:t>L’infirmier  et la VNI</a:t>
                      </a:r>
                    </a:p>
                    <a:p>
                      <a:endParaRPr lang="fr-FR" dirty="0"/>
                    </a:p>
                  </a:txBody>
                  <a:tcPr/>
                </a:tc>
                <a:tc>
                  <a:txBody>
                    <a:bodyPr/>
                    <a:lstStyle/>
                    <a:p>
                      <a:r>
                        <a:rPr lang="fr-FR" sz="1800" kern="1200" dirty="0" smtClean="0">
                          <a:solidFill>
                            <a:schemeClr val="dk1"/>
                          </a:solidFill>
                          <a:latin typeface="+mn-lt"/>
                          <a:ea typeface="+mn-ea"/>
                          <a:cs typeface="+mn-cs"/>
                        </a:rPr>
                        <a:t>Comprendre et surveiller les effets ventilatoire  et hémodynamique</a:t>
                      </a:r>
                      <a:endParaRPr lang="fr-FR" dirty="0"/>
                    </a:p>
                  </a:txBody>
                  <a:tcPr/>
                </a:tc>
              </a:tr>
              <a:tr h="660687">
                <a:tc>
                  <a:txBody>
                    <a:bodyPr/>
                    <a:lstStyle/>
                    <a:p>
                      <a:r>
                        <a:rPr lang="fr-FR" dirty="0" smtClean="0"/>
                        <a:t>6</a:t>
                      </a:r>
                      <a:endParaRPr lang="fr-FR" dirty="0"/>
                    </a:p>
                  </a:txBody>
                  <a:tcPr/>
                </a:tc>
                <a:tc>
                  <a:txBody>
                    <a:bodyPr/>
                    <a:lstStyle/>
                    <a:p>
                      <a:r>
                        <a:rPr lang="fr-FR" sz="1800" kern="1200" dirty="0" smtClean="0">
                          <a:solidFill>
                            <a:schemeClr val="dk1"/>
                          </a:solidFill>
                          <a:latin typeface="+mn-lt"/>
                          <a:ea typeface="+mn-ea"/>
                          <a:cs typeface="+mn-cs"/>
                        </a:rPr>
                        <a:t>Dilution et  calcul  de débit chez l’adulte</a:t>
                      </a:r>
                      <a:endParaRPr lang="fr-FR" sz="1800" kern="1200" dirty="0">
                        <a:solidFill>
                          <a:schemeClr val="dk1"/>
                        </a:solidFill>
                        <a:latin typeface="+mn-lt"/>
                        <a:ea typeface="+mn-ea"/>
                        <a:cs typeface="+mn-cs"/>
                      </a:endParaRPr>
                    </a:p>
                  </a:txBody>
                  <a:tcPr/>
                </a:tc>
                <a:tc>
                  <a:txBody>
                    <a:bodyPr/>
                    <a:lstStyle/>
                    <a:p>
                      <a:r>
                        <a:rPr lang="fr-FR" sz="1800" kern="1200" dirty="0" smtClean="0">
                          <a:solidFill>
                            <a:schemeClr val="dk1"/>
                          </a:solidFill>
                          <a:latin typeface="+mn-lt"/>
                          <a:ea typeface="+mn-ea"/>
                          <a:cs typeface="+mn-cs"/>
                        </a:rPr>
                        <a:t>Assimiler  les modes de dilution</a:t>
                      </a:r>
                      <a:endParaRPr lang="fr-FR" dirty="0"/>
                    </a:p>
                  </a:txBody>
                  <a:tcPr/>
                </a:tc>
              </a:tr>
              <a:tr h="660687">
                <a:tc>
                  <a:txBody>
                    <a:bodyPr/>
                    <a:lstStyle/>
                    <a:p>
                      <a:r>
                        <a:rPr lang="fr-FR" dirty="0" smtClean="0"/>
                        <a:t>7</a:t>
                      </a:r>
                      <a:endParaRPr lang="fr-FR" dirty="0"/>
                    </a:p>
                  </a:txBody>
                  <a:tcPr/>
                </a:tc>
                <a:tc>
                  <a:txBody>
                    <a:bodyPr/>
                    <a:lstStyle/>
                    <a:p>
                      <a:r>
                        <a:rPr lang="fr-FR" sz="1800" kern="1200" dirty="0" smtClean="0">
                          <a:solidFill>
                            <a:schemeClr val="dk1"/>
                          </a:solidFill>
                          <a:latin typeface="+mn-lt"/>
                          <a:ea typeface="+mn-ea"/>
                          <a:cs typeface="+mn-cs"/>
                        </a:rPr>
                        <a:t>Oxygénothérapie</a:t>
                      </a:r>
                      <a:endParaRPr lang="fr-FR" sz="1800" kern="1200" dirty="0">
                        <a:solidFill>
                          <a:schemeClr val="dk1"/>
                        </a:solidFill>
                        <a:latin typeface="+mn-lt"/>
                        <a:ea typeface="+mn-ea"/>
                        <a:cs typeface="+mn-cs"/>
                      </a:endParaRPr>
                    </a:p>
                  </a:txBody>
                  <a:tcPr/>
                </a:tc>
                <a:tc>
                  <a:txBody>
                    <a:bodyPr/>
                    <a:lstStyle/>
                    <a:p>
                      <a:r>
                        <a:rPr lang="fr-FR" sz="1800" kern="1200" dirty="0" smtClean="0">
                          <a:solidFill>
                            <a:schemeClr val="dk1"/>
                          </a:solidFill>
                          <a:latin typeface="+mn-lt"/>
                          <a:ea typeface="+mn-ea"/>
                          <a:cs typeface="+mn-cs"/>
                        </a:rPr>
                        <a:t>Acquérir les bonnes pratiques pour une utilisation efficace de l’ oxygène</a:t>
                      </a:r>
                      <a:endParaRPr lang="fr-FR" dirty="0"/>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a:t>
            </a:r>
            <a:endParaRPr lang="fr-FR" dirty="0"/>
          </a:p>
        </p:txBody>
      </p:sp>
      <p:graphicFrame>
        <p:nvGraphicFramePr>
          <p:cNvPr id="4" name="Espace réservé du contenu 3"/>
          <p:cNvGraphicFramePr>
            <a:graphicFrameLocks noGrp="1"/>
          </p:cNvGraphicFramePr>
          <p:nvPr>
            <p:ph idx="1"/>
          </p:nvPr>
        </p:nvGraphicFramePr>
        <p:xfrm>
          <a:off x="457200" y="357168"/>
          <a:ext cx="8229600" cy="6102583"/>
        </p:xfrm>
        <a:graphic>
          <a:graphicData uri="http://schemas.openxmlformats.org/drawingml/2006/table">
            <a:tbl>
              <a:tblPr firstRow="1" bandRow="1">
                <a:tableStyleId>{5C22544A-7EE6-4342-B048-85BDC9FD1C3A}</a:tableStyleId>
              </a:tblPr>
              <a:tblGrid>
                <a:gridCol w="1185842"/>
                <a:gridCol w="3357586"/>
                <a:gridCol w="3686172"/>
              </a:tblGrid>
              <a:tr h="741169">
                <a:tc>
                  <a:txBody>
                    <a:bodyPr/>
                    <a:lstStyle/>
                    <a:p>
                      <a:r>
                        <a:rPr lang="fr-FR" sz="1800" b="1" kern="1200" dirty="0" smtClean="0">
                          <a:solidFill>
                            <a:schemeClr val="lt1"/>
                          </a:solidFill>
                          <a:latin typeface="+mn-lt"/>
                          <a:ea typeface="+mn-ea"/>
                          <a:cs typeface="+mn-cs"/>
                        </a:rPr>
                        <a:t>Nº</a:t>
                      </a:r>
                      <a:endParaRPr lang="fr-FR" dirty="0"/>
                    </a:p>
                  </a:txBody>
                  <a:tcPr/>
                </a:tc>
                <a:tc>
                  <a:txBody>
                    <a:bodyPr/>
                    <a:lstStyle/>
                    <a:p>
                      <a:r>
                        <a:rPr lang="fr-FR" sz="1800" b="1" kern="1200" dirty="0" smtClean="0">
                          <a:solidFill>
                            <a:schemeClr val="lt1"/>
                          </a:solidFill>
                          <a:latin typeface="+mn-lt"/>
                          <a:ea typeface="+mn-ea"/>
                          <a:cs typeface="+mn-cs"/>
                        </a:rPr>
                        <a:t>Thèmes</a:t>
                      </a:r>
                      <a:endParaRPr lang="fr-FR" dirty="0"/>
                    </a:p>
                  </a:txBody>
                  <a:tcPr/>
                </a:tc>
                <a:tc>
                  <a:txBody>
                    <a:bodyPr/>
                    <a:lstStyle/>
                    <a:p>
                      <a:r>
                        <a:rPr lang="fr-FR" sz="1800" b="1" kern="1200" dirty="0" smtClean="0">
                          <a:solidFill>
                            <a:schemeClr val="lt1"/>
                          </a:solidFill>
                          <a:latin typeface="+mn-lt"/>
                          <a:ea typeface="+mn-ea"/>
                          <a:cs typeface="+mn-cs"/>
                        </a:rPr>
                        <a:t>Contenus</a:t>
                      </a:r>
                      <a:endParaRPr lang="fr-FR" dirty="0"/>
                    </a:p>
                  </a:txBody>
                  <a:tcPr/>
                </a:tc>
              </a:tr>
              <a:tr h="741169">
                <a:tc>
                  <a:txBody>
                    <a:bodyPr/>
                    <a:lstStyle/>
                    <a:p>
                      <a:r>
                        <a:rPr lang="fr-FR" dirty="0" smtClean="0"/>
                        <a:t>8</a:t>
                      </a:r>
                      <a:endParaRPr lang="fr-FR" dirty="0"/>
                    </a:p>
                  </a:txBody>
                  <a:tcPr/>
                </a:tc>
                <a:tc>
                  <a:txBody>
                    <a:bodyPr/>
                    <a:lstStyle/>
                    <a:p>
                      <a:r>
                        <a:rPr lang="fr-FR" sz="1800" kern="1200" dirty="0" smtClean="0">
                          <a:solidFill>
                            <a:schemeClr val="dk1"/>
                          </a:solidFill>
                          <a:latin typeface="+mn-lt"/>
                          <a:ea typeface="+mn-ea"/>
                          <a:cs typeface="+mn-cs"/>
                        </a:rPr>
                        <a:t>Escarres (prévention et prise en charge)</a:t>
                      </a:r>
                      <a:endParaRPr lang="fr-FR" dirty="0"/>
                    </a:p>
                  </a:txBody>
                  <a:tcPr/>
                </a:tc>
                <a:tc>
                  <a:txBody>
                    <a:bodyPr/>
                    <a:lstStyle/>
                    <a:p>
                      <a:r>
                        <a:rPr lang="fr-FR" sz="1800" kern="1200" dirty="0" smtClean="0">
                          <a:solidFill>
                            <a:schemeClr val="dk1"/>
                          </a:solidFill>
                          <a:latin typeface="+mn-lt"/>
                          <a:ea typeface="+mn-ea"/>
                          <a:cs typeface="+mn-cs"/>
                        </a:rPr>
                        <a:t>Maitriser les soins préventifs chez les patients à risque</a:t>
                      </a:r>
                      <a:endParaRPr lang="fr-FR" dirty="0"/>
                    </a:p>
                  </a:txBody>
                  <a:tcPr/>
                </a:tc>
              </a:tr>
              <a:tr h="741169">
                <a:tc>
                  <a:txBody>
                    <a:bodyPr/>
                    <a:lstStyle/>
                    <a:p>
                      <a:r>
                        <a:rPr lang="fr-FR" dirty="0" smtClean="0"/>
                        <a:t>9</a:t>
                      </a:r>
                      <a:endParaRPr lang="fr-FR" dirty="0"/>
                    </a:p>
                  </a:txBody>
                  <a:tcPr/>
                </a:tc>
                <a:tc>
                  <a:txBody>
                    <a:bodyPr/>
                    <a:lstStyle/>
                    <a:p>
                      <a:r>
                        <a:rPr lang="fr-FR" sz="1800" kern="1200" dirty="0" smtClean="0">
                          <a:solidFill>
                            <a:schemeClr val="dk1"/>
                          </a:solidFill>
                          <a:latin typeface="+mn-lt"/>
                          <a:ea typeface="+mn-ea"/>
                          <a:cs typeface="+mn-cs"/>
                        </a:rPr>
                        <a:t>Voies veineuses périphériques et veinites</a:t>
                      </a:r>
                      <a:endParaRPr lang="fr-FR" dirty="0"/>
                    </a:p>
                  </a:txBody>
                  <a:tcPr/>
                </a:tc>
                <a:tc>
                  <a:txBody>
                    <a:bodyPr/>
                    <a:lstStyle/>
                    <a:p>
                      <a:r>
                        <a:rPr lang="fr-FR" sz="1800" kern="1200" dirty="0" smtClean="0">
                          <a:solidFill>
                            <a:schemeClr val="dk1"/>
                          </a:solidFill>
                          <a:latin typeface="+mn-lt"/>
                          <a:ea typeface="+mn-ea"/>
                          <a:cs typeface="+mn-cs"/>
                        </a:rPr>
                        <a:t>Réduire l’apparition des veinites</a:t>
                      </a:r>
                      <a:endParaRPr lang="fr-FR" dirty="0"/>
                    </a:p>
                  </a:txBody>
                  <a:tcPr/>
                </a:tc>
              </a:tr>
              <a:tr h="741169">
                <a:tc>
                  <a:txBody>
                    <a:bodyPr/>
                    <a:lstStyle/>
                    <a:p>
                      <a:r>
                        <a:rPr lang="fr-FR" dirty="0" smtClean="0"/>
                        <a:t>10</a:t>
                      </a:r>
                      <a:endParaRPr lang="fr-FR" dirty="0"/>
                    </a:p>
                  </a:txBody>
                  <a:tcPr/>
                </a:tc>
                <a:tc>
                  <a:txBody>
                    <a:bodyPr/>
                    <a:lstStyle/>
                    <a:p>
                      <a:r>
                        <a:rPr lang="fr-FR" sz="1800" kern="1200" dirty="0" smtClean="0">
                          <a:solidFill>
                            <a:schemeClr val="dk1"/>
                          </a:solidFill>
                          <a:latin typeface="+mn-lt"/>
                          <a:ea typeface="+mn-ea"/>
                          <a:cs typeface="+mn-cs"/>
                        </a:rPr>
                        <a:t>Hygiène  dans tous ses états</a:t>
                      </a:r>
                      <a:endParaRPr lang="fr-FR" sz="1800" kern="1200" dirty="0">
                        <a:solidFill>
                          <a:schemeClr val="dk1"/>
                        </a:solidFill>
                        <a:latin typeface="+mn-lt"/>
                        <a:ea typeface="+mn-ea"/>
                        <a:cs typeface="+mn-cs"/>
                      </a:endParaRPr>
                    </a:p>
                  </a:txBody>
                  <a:tcPr/>
                </a:tc>
                <a:tc>
                  <a:txBody>
                    <a:bodyPr/>
                    <a:lstStyle/>
                    <a:p>
                      <a:r>
                        <a:rPr lang="fr-FR" sz="1800" kern="1200" dirty="0" smtClean="0">
                          <a:solidFill>
                            <a:schemeClr val="dk1"/>
                          </a:solidFill>
                          <a:latin typeface="+mn-lt"/>
                          <a:ea typeface="+mn-ea"/>
                          <a:cs typeface="+mn-cs"/>
                        </a:rPr>
                        <a:t>Imprégner le personnel sur les principes d’hygiène</a:t>
                      </a:r>
                      <a:endParaRPr lang="fr-FR" dirty="0"/>
                    </a:p>
                  </a:txBody>
                  <a:tcPr/>
                </a:tc>
              </a:tr>
              <a:tr h="741169">
                <a:tc>
                  <a:txBody>
                    <a:bodyPr/>
                    <a:lstStyle/>
                    <a:p>
                      <a:r>
                        <a:rPr lang="fr-FR" dirty="0" smtClean="0"/>
                        <a:t>11</a:t>
                      </a:r>
                      <a:endParaRPr lang="fr-FR" dirty="0"/>
                    </a:p>
                  </a:txBody>
                  <a:tcPr/>
                </a:tc>
                <a:tc>
                  <a:txBody>
                    <a:bodyPr/>
                    <a:lstStyle/>
                    <a:p>
                      <a:r>
                        <a:rPr lang="fr-FR" sz="1800" kern="1200" dirty="0" smtClean="0">
                          <a:solidFill>
                            <a:schemeClr val="dk1"/>
                          </a:solidFill>
                          <a:latin typeface="+mn-lt"/>
                          <a:ea typeface="+mn-ea"/>
                          <a:cs typeface="+mn-cs"/>
                        </a:rPr>
                        <a:t>Déchets  d’activités de soins</a:t>
                      </a:r>
                      <a:endParaRPr lang="fr-FR" dirty="0"/>
                    </a:p>
                  </a:txBody>
                  <a:tcPr/>
                </a:tc>
                <a:tc>
                  <a:txBody>
                    <a:bodyPr/>
                    <a:lstStyle/>
                    <a:p>
                      <a:r>
                        <a:rPr lang="fr-FR" sz="1800" kern="1200" dirty="0" smtClean="0">
                          <a:solidFill>
                            <a:schemeClr val="dk1"/>
                          </a:solidFill>
                          <a:latin typeface="+mn-lt"/>
                          <a:ea typeface="+mn-ea"/>
                          <a:cs typeface="+mn-cs"/>
                        </a:rPr>
                        <a:t>Sensibiliser le personnel sur l’importance du tri des déchets</a:t>
                      </a:r>
                      <a:endParaRPr lang="fr-FR" dirty="0"/>
                    </a:p>
                  </a:txBody>
                  <a:tcPr/>
                </a:tc>
              </a:tr>
              <a:tr h="741169">
                <a:tc>
                  <a:txBody>
                    <a:bodyPr/>
                    <a:lstStyle/>
                    <a:p>
                      <a:r>
                        <a:rPr lang="fr-FR" dirty="0" smtClean="0"/>
                        <a:t>12</a:t>
                      </a:r>
                      <a:endParaRPr lang="fr-FR" dirty="0"/>
                    </a:p>
                  </a:txBody>
                  <a:tcPr/>
                </a:tc>
                <a:tc>
                  <a:txBody>
                    <a:bodyPr/>
                    <a:lstStyle/>
                    <a:p>
                      <a:r>
                        <a:rPr lang="fr-FR" sz="1800" kern="1200" dirty="0" smtClean="0">
                          <a:solidFill>
                            <a:schemeClr val="dk1"/>
                          </a:solidFill>
                          <a:latin typeface="+mn-lt"/>
                          <a:ea typeface="+mn-ea"/>
                          <a:cs typeface="+mn-cs"/>
                        </a:rPr>
                        <a:t>Acte  transfusionnel</a:t>
                      </a:r>
                      <a:endParaRPr lang="fr-FR" dirty="0"/>
                    </a:p>
                  </a:txBody>
                  <a:tcPr/>
                </a:tc>
                <a:tc>
                  <a:txBody>
                    <a:bodyPr/>
                    <a:lstStyle/>
                    <a:p>
                      <a:r>
                        <a:rPr lang="fr-FR" sz="1800" kern="1200" dirty="0" smtClean="0">
                          <a:solidFill>
                            <a:schemeClr val="dk1"/>
                          </a:solidFill>
                          <a:latin typeface="+mn-lt"/>
                          <a:ea typeface="+mn-ea"/>
                          <a:cs typeface="+mn-cs"/>
                        </a:rPr>
                        <a:t>Assurer     une  sécurité  au cours de la transfusion</a:t>
                      </a:r>
                      <a:endParaRPr lang="fr-FR" dirty="0"/>
                    </a:p>
                  </a:txBody>
                  <a:tcPr/>
                </a:tc>
              </a:tr>
              <a:tr h="741169">
                <a:tc>
                  <a:txBody>
                    <a:bodyPr/>
                    <a:lstStyle/>
                    <a:p>
                      <a:r>
                        <a:rPr lang="fr-FR" dirty="0" smtClean="0"/>
                        <a:t>13</a:t>
                      </a:r>
                      <a:endParaRPr lang="fr-FR" dirty="0"/>
                    </a:p>
                  </a:txBody>
                  <a:tcPr/>
                </a:tc>
                <a:tc>
                  <a:txBody>
                    <a:bodyPr/>
                    <a:lstStyle/>
                    <a:p>
                      <a:r>
                        <a:rPr lang="fr-FR" sz="1800" kern="1200" dirty="0" smtClean="0">
                          <a:solidFill>
                            <a:schemeClr val="dk1"/>
                          </a:solidFill>
                          <a:latin typeface="+mn-lt"/>
                          <a:ea typeface="+mn-ea"/>
                          <a:cs typeface="+mn-cs"/>
                        </a:rPr>
                        <a:t>Pansements en soins infirmiers</a:t>
                      </a:r>
                      <a:endParaRPr lang="fr-FR" dirty="0"/>
                    </a:p>
                  </a:txBody>
                  <a:tcPr/>
                </a:tc>
                <a:tc>
                  <a:txBody>
                    <a:bodyPr/>
                    <a:lstStyle/>
                    <a:p>
                      <a:r>
                        <a:rPr lang="fr-FR" sz="1800" kern="1200" dirty="0" smtClean="0">
                          <a:solidFill>
                            <a:schemeClr val="dk1"/>
                          </a:solidFill>
                          <a:latin typeface="+mn-lt"/>
                          <a:ea typeface="+mn-ea"/>
                          <a:cs typeface="+mn-cs"/>
                        </a:rPr>
                        <a:t>Faire le choix d’une bonne approche pour chaque type de plaies.</a:t>
                      </a:r>
                      <a:endParaRPr lang="fr-FR" dirty="0"/>
                    </a:p>
                  </a:txBody>
                  <a:tcPr/>
                </a:tc>
              </a:tr>
              <a:tr h="741169">
                <a:tc>
                  <a:txBody>
                    <a:bodyPr/>
                    <a:lstStyle/>
                    <a:p>
                      <a:r>
                        <a:rPr lang="fr-FR" dirty="0" smtClean="0"/>
                        <a:t>14</a:t>
                      </a:r>
                      <a:endParaRPr lang="fr-FR" dirty="0"/>
                    </a:p>
                  </a:txBody>
                  <a:tcPr/>
                </a:tc>
                <a:tc>
                  <a:txBody>
                    <a:bodyPr/>
                    <a:lstStyle/>
                    <a:p>
                      <a:r>
                        <a:rPr lang="fr-FR" sz="1800" kern="1200" dirty="0" smtClean="0">
                          <a:solidFill>
                            <a:schemeClr val="dk1"/>
                          </a:solidFill>
                          <a:latin typeface="+mn-lt"/>
                          <a:ea typeface="+mn-ea"/>
                          <a:cs typeface="+mn-cs"/>
                        </a:rPr>
                        <a:t>Les mesures préventives de l’infirmier contre la contamination manuportés</a:t>
                      </a:r>
                      <a:endParaRPr lang="fr-FR" dirty="0"/>
                    </a:p>
                  </a:txBody>
                  <a:tcPr/>
                </a:tc>
                <a:tc>
                  <a:txBody>
                    <a:bodyPr/>
                    <a:lstStyle/>
                    <a:p>
                      <a:r>
                        <a:rPr lang="fr-FR" sz="1800" kern="1200" dirty="0" smtClean="0">
                          <a:solidFill>
                            <a:schemeClr val="dk1"/>
                          </a:solidFill>
                          <a:latin typeface="+mn-lt"/>
                          <a:ea typeface="+mn-ea"/>
                          <a:cs typeface="+mn-cs"/>
                        </a:rPr>
                        <a:t>limiter les risques d’infection lies aux soins.</a:t>
                      </a:r>
                      <a:endParaRPr lang="fr-FR" dirty="0"/>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graphicFrame>
        <p:nvGraphicFramePr>
          <p:cNvPr id="4" name="Espace réservé du contenu 3"/>
          <p:cNvGraphicFramePr>
            <a:graphicFrameLocks noGrp="1"/>
          </p:cNvGraphicFramePr>
          <p:nvPr>
            <p:ph idx="1"/>
            <p:extLst>
              <p:ext uri="{D42A27DB-BD31-4B8C-83A1-F6EECF244321}">
                <p14:modId xmlns="" xmlns:p14="http://schemas.microsoft.com/office/powerpoint/2010/main" val="2720350686"/>
              </p:ext>
            </p:extLst>
          </p:nvPr>
        </p:nvGraphicFramePr>
        <p:xfrm>
          <a:off x="214283" y="214289"/>
          <a:ext cx="8715435" cy="6466526"/>
        </p:xfrm>
        <a:graphic>
          <a:graphicData uri="http://schemas.openxmlformats.org/drawingml/2006/table">
            <a:tbl>
              <a:tblPr firstRow="1" bandRow="1">
                <a:tableStyleId>{5C22544A-7EE6-4342-B048-85BDC9FD1C3A}</a:tableStyleId>
              </a:tblPr>
              <a:tblGrid>
                <a:gridCol w="1180192"/>
                <a:gridCol w="3404491"/>
                <a:gridCol w="4130752"/>
              </a:tblGrid>
              <a:tr h="69781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b="1" kern="1200" dirty="0" smtClean="0">
                          <a:solidFill>
                            <a:schemeClr val="lt1"/>
                          </a:solidFill>
                          <a:latin typeface="+mn-lt"/>
                          <a:ea typeface="+mn-ea"/>
                          <a:cs typeface="+mn-cs"/>
                        </a:rPr>
                        <a:t>Nº</a:t>
                      </a:r>
                      <a:endParaRPr lang="fr-FR" dirty="0" smtClean="0"/>
                    </a:p>
                    <a:p>
                      <a:endParaRPr lang="fr-FR" dirty="0"/>
                    </a:p>
                  </a:txBody>
                  <a:tcPr/>
                </a:tc>
                <a:tc>
                  <a:txBody>
                    <a:bodyPr/>
                    <a:lstStyle/>
                    <a:p>
                      <a:r>
                        <a:rPr lang="fr-FR" sz="1800" b="1" kern="1200" dirty="0" smtClean="0">
                          <a:solidFill>
                            <a:schemeClr val="lt1"/>
                          </a:solidFill>
                          <a:latin typeface="+mn-lt"/>
                          <a:ea typeface="+mn-ea"/>
                          <a:cs typeface="+mn-cs"/>
                        </a:rPr>
                        <a:t>Thèmes</a:t>
                      </a:r>
                      <a:endParaRPr lang="fr-FR" dirty="0"/>
                    </a:p>
                  </a:txBody>
                  <a:tcPr/>
                </a:tc>
                <a:tc>
                  <a:txBody>
                    <a:bodyPr/>
                    <a:lstStyle/>
                    <a:p>
                      <a:r>
                        <a:rPr lang="fr-FR" sz="1800" b="1" kern="1200" dirty="0" smtClean="0">
                          <a:solidFill>
                            <a:schemeClr val="lt1"/>
                          </a:solidFill>
                          <a:latin typeface="+mn-lt"/>
                          <a:ea typeface="+mn-ea"/>
                          <a:cs typeface="+mn-cs"/>
                        </a:rPr>
                        <a:t>Attentes</a:t>
                      </a:r>
                      <a:endParaRPr lang="fr-FR" dirty="0"/>
                    </a:p>
                  </a:txBody>
                  <a:tcPr/>
                </a:tc>
              </a:tr>
              <a:tr h="697815">
                <a:tc>
                  <a:txBody>
                    <a:bodyPr/>
                    <a:lstStyle/>
                    <a:p>
                      <a:r>
                        <a:rPr lang="fr-FR" dirty="0" smtClean="0"/>
                        <a:t>15</a:t>
                      </a:r>
                      <a:endParaRPr lang="fr-FR" dirty="0"/>
                    </a:p>
                  </a:txBody>
                  <a:tcPr/>
                </a:tc>
                <a:tc>
                  <a:txBody>
                    <a:bodyPr/>
                    <a:lstStyle/>
                    <a:p>
                      <a:r>
                        <a:rPr lang="fr-FR" sz="1800" kern="1200" dirty="0" smtClean="0">
                          <a:solidFill>
                            <a:schemeClr val="dk1"/>
                          </a:solidFill>
                          <a:latin typeface="+mn-lt"/>
                          <a:ea typeface="+mn-ea"/>
                          <a:cs typeface="+mn-cs"/>
                        </a:rPr>
                        <a:t>Chariot d’urgence</a:t>
                      </a:r>
                      <a:endParaRPr lang="fr-FR" dirty="0"/>
                    </a:p>
                  </a:txBody>
                  <a:tcPr/>
                </a:tc>
                <a:tc>
                  <a:txBody>
                    <a:bodyPr/>
                    <a:lstStyle/>
                    <a:p>
                      <a:r>
                        <a:rPr lang="fr-FR" sz="1800" kern="1200" dirty="0" smtClean="0">
                          <a:solidFill>
                            <a:schemeClr val="dk1"/>
                          </a:solidFill>
                          <a:latin typeface="+mn-lt"/>
                          <a:ea typeface="+mn-ea"/>
                          <a:cs typeface="+mn-cs"/>
                        </a:rPr>
                        <a:t>Faciliter la prise  en charge immédiate d’une défaillance</a:t>
                      </a:r>
                      <a:r>
                        <a:rPr lang="fr-FR" sz="1800" kern="1200" baseline="0" dirty="0" smtClean="0">
                          <a:solidFill>
                            <a:schemeClr val="dk1"/>
                          </a:solidFill>
                          <a:latin typeface="+mn-lt"/>
                          <a:ea typeface="+mn-ea"/>
                          <a:cs typeface="+mn-cs"/>
                        </a:rPr>
                        <a:t> vitale</a:t>
                      </a:r>
                      <a:endParaRPr lang="fr-FR" dirty="0"/>
                    </a:p>
                  </a:txBody>
                  <a:tcPr/>
                </a:tc>
              </a:tr>
              <a:tr h="697815">
                <a:tc>
                  <a:txBody>
                    <a:bodyPr/>
                    <a:lstStyle/>
                    <a:p>
                      <a:r>
                        <a:rPr lang="fr-FR" dirty="0" smtClean="0"/>
                        <a:t>16</a:t>
                      </a:r>
                      <a:endParaRPr lang="fr-FR" dirty="0"/>
                    </a:p>
                  </a:txBody>
                  <a:tcPr/>
                </a:tc>
                <a:tc>
                  <a:txBody>
                    <a:bodyPr/>
                    <a:lstStyle/>
                    <a:p>
                      <a:r>
                        <a:rPr lang="fr-FR" sz="1800" kern="1200" dirty="0" smtClean="0">
                          <a:solidFill>
                            <a:schemeClr val="dk1"/>
                          </a:solidFill>
                          <a:latin typeface="+mn-lt"/>
                          <a:ea typeface="+mn-ea"/>
                          <a:cs typeface="+mn-cs"/>
                        </a:rPr>
                        <a:t>Relation soignant -soigné</a:t>
                      </a:r>
                      <a:endParaRPr lang="fr-FR" dirty="0"/>
                    </a:p>
                  </a:txBody>
                  <a:tcPr/>
                </a:tc>
                <a:tc>
                  <a:txBody>
                    <a:bodyPr/>
                    <a:lstStyle/>
                    <a:p>
                      <a:r>
                        <a:rPr lang="fr-FR" sz="1800" kern="1200" dirty="0" smtClean="0">
                          <a:solidFill>
                            <a:schemeClr val="dk1"/>
                          </a:solidFill>
                          <a:latin typeface="+mn-lt"/>
                          <a:ea typeface="+mn-ea"/>
                          <a:cs typeface="+mn-cs"/>
                        </a:rPr>
                        <a:t>Avoir une approche psychosocial avec les soignés.</a:t>
                      </a:r>
                      <a:endParaRPr lang="fr-FR" dirty="0"/>
                    </a:p>
                  </a:txBody>
                  <a:tcPr/>
                </a:tc>
              </a:tr>
              <a:tr h="697815">
                <a:tc>
                  <a:txBody>
                    <a:bodyPr/>
                    <a:lstStyle/>
                    <a:p>
                      <a:r>
                        <a:rPr lang="fr-FR" dirty="0" smtClean="0"/>
                        <a:t>17</a:t>
                      </a:r>
                      <a:endParaRPr lang="fr-FR" dirty="0"/>
                    </a:p>
                  </a:txBody>
                  <a:tcPr/>
                </a:tc>
                <a:tc>
                  <a:txBody>
                    <a:bodyPr/>
                    <a:lstStyle/>
                    <a:p>
                      <a:r>
                        <a:rPr lang="fr-FR" sz="1800" kern="1200" dirty="0" smtClean="0">
                          <a:solidFill>
                            <a:schemeClr val="dk1"/>
                          </a:solidFill>
                          <a:latin typeface="+mn-lt"/>
                          <a:ea typeface="+mn-ea"/>
                          <a:cs typeface="+mn-cs"/>
                        </a:rPr>
                        <a:t>Education thérapeutique</a:t>
                      </a:r>
                      <a:endParaRPr lang="fr-FR" dirty="0"/>
                    </a:p>
                  </a:txBody>
                  <a:tcPr/>
                </a:tc>
                <a:tc>
                  <a:txBody>
                    <a:bodyPr/>
                    <a:lstStyle/>
                    <a:p>
                      <a:r>
                        <a:rPr lang="fr-FR" sz="1800" kern="1200" dirty="0" smtClean="0">
                          <a:solidFill>
                            <a:schemeClr val="dk1"/>
                          </a:solidFill>
                          <a:latin typeface="+mn-lt"/>
                          <a:ea typeface="+mn-ea"/>
                          <a:cs typeface="+mn-cs"/>
                        </a:rPr>
                        <a:t>Améliorer la qualité de la prise en charge des pathologies chroniques</a:t>
                      </a:r>
                      <a:endParaRPr lang="fr-FR" dirty="0"/>
                    </a:p>
                  </a:txBody>
                  <a:tcPr/>
                </a:tc>
              </a:tr>
              <a:tr h="985176">
                <a:tc>
                  <a:txBody>
                    <a:bodyPr/>
                    <a:lstStyle/>
                    <a:p>
                      <a:r>
                        <a:rPr lang="fr-FR" dirty="0" smtClean="0"/>
                        <a:t>18</a:t>
                      </a:r>
                      <a:endParaRPr lang="fr-FR" dirty="0"/>
                    </a:p>
                  </a:txBody>
                  <a:tcPr/>
                </a:tc>
                <a:tc>
                  <a:txBody>
                    <a:bodyPr/>
                    <a:lstStyle/>
                    <a:p>
                      <a:r>
                        <a:rPr lang="fr-FR" sz="1800" kern="1200" dirty="0" smtClean="0">
                          <a:solidFill>
                            <a:schemeClr val="dk1"/>
                          </a:solidFill>
                          <a:latin typeface="+mn-lt"/>
                          <a:ea typeface="+mn-ea"/>
                          <a:cs typeface="+mn-cs"/>
                        </a:rPr>
                        <a:t>Pose et surveillance  de la sonde nasogastrique</a:t>
                      </a:r>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dirty="0" smtClean="0">
                          <a:solidFill>
                            <a:schemeClr val="dk1"/>
                          </a:solidFill>
                          <a:latin typeface="+mn-lt"/>
                          <a:ea typeface="+mn-ea"/>
                          <a:cs typeface="+mn-cs"/>
                        </a:rPr>
                        <a:t>Reconnaitre  les responsabilités de l’infirmier face à la sonde  nasogastrique.</a:t>
                      </a:r>
                    </a:p>
                  </a:txBody>
                  <a:tcPr/>
                </a:tc>
              </a:tr>
              <a:tr h="697815">
                <a:tc>
                  <a:txBody>
                    <a:bodyPr/>
                    <a:lstStyle/>
                    <a:p>
                      <a:r>
                        <a:rPr lang="fr-FR" dirty="0" smtClean="0"/>
                        <a:t>19</a:t>
                      </a:r>
                      <a:endParaRPr lang="fr-FR" dirty="0"/>
                    </a:p>
                  </a:txBody>
                  <a:tcPr/>
                </a:tc>
                <a:tc>
                  <a:txBody>
                    <a:bodyPr/>
                    <a:lstStyle/>
                    <a:p>
                      <a:r>
                        <a:rPr lang="fr-FR" sz="1800" kern="1200" dirty="0" smtClean="0">
                          <a:solidFill>
                            <a:schemeClr val="dk1"/>
                          </a:solidFill>
                          <a:latin typeface="+mn-lt"/>
                          <a:ea typeface="+mn-ea"/>
                          <a:cs typeface="+mn-cs"/>
                        </a:rPr>
                        <a:t>Pose  et   gestion d’une sonde urinaire </a:t>
                      </a:r>
                      <a:endParaRPr lang="fr-FR" dirty="0"/>
                    </a:p>
                  </a:txBody>
                  <a:tcPr/>
                </a:tc>
                <a:tc>
                  <a:txBody>
                    <a:bodyPr/>
                    <a:lstStyle/>
                    <a:p>
                      <a:r>
                        <a:rPr lang="fr-FR" sz="1800" b="0" kern="1200" smtClean="0">
                          <a:solidFill>
                            <a:schemeClr val="tx1"/>
                          </a:solidFill>
                          <a:latin typeface="+mn-lt"/>
                          <a:ea typeface="+mn-ea"/>
                          <a:cs typeface="+mn-cs"/>
                        </a:rPr>
                        <a:t>Eviter</a:t>
                      </a:r>
                      <a:r>
                        <a:rPr lang="fr-FR" sz="1800" kern="1200" smtClean="0">
                          <a:solidFill>
                            <a:srgbClr val="FF0000"/>
                          </a:solidFill>
                          <a:latin typeface="+mn-lt"/>
                          <a:ea typeface="+mn-ea"/>
                          <a:cs typeface="+mn-cs"/>
                        </a:rPr>
                        <a:t> </a:t>
                      </a:r>
                      <a:r>
                        <a:rPr lang="fr-FR" sz="1800" kern="1200" smtClean="0">
                          <a:solidFill>
                            <a:schemeClr val="dk1"/>
                          </a:solidFill>
                          <a:latin typeface="+mn-lt"/>
                          <a:ea typeface="+mn-ea"/>
                          <a:cs typeface="+mn-cs"/>
                        </a:rPr>
                        <a:t>les </a:t>
                      </a:r>
                      <a:r>
                        <a:rPr lang="fr-FR" sz="1800" kern="1200" dirty="0" smtClean="0">
                          <a:solidFill>
                            <a:schemeClr val="dk1"/>
                          </a:solidFill>
                          <a:latin typeface="+mn-lt"/>
                          <a:ea typeface="+mn-ea"/>
                          <a:cs typeface="+mn-cs"/>
                        </a:rPr>
                        <a:t>infections urinaires liés à la pose d’une sonde vésicale.</a:t>
                      </a:r>
                      <a:endParaRPr lang="fr-FR" dirty="0"/>
                    </a:p>
                  </a:txBody>
                  <a:tcPr/>
                </a:tc>
              </a:tr>
              <a:tr h="697815">
                <a:tc>
                  <a:txBody>
                    <a:bodyPr/>
                    <a:lstStyle/>
                    <a:p>
                      <a:r>
                        <a:rPr lang="fr-FR" dirty="0" smtClean="0"/>
                        <a:t>20</a:t>
                      </a:r>
                      <a:endParaRPr lang="fr-FR" dirty="0"/>
                    </a:p>
                  </a:txBody>
                  <a:tcPr/>
                </a:tc>
                <a:tc>
                  <a:txBody>
                    <a:bodyPr/>
                    <a:lstStyle/>
                    <a:p>
                      <a:r>
                        <a:rPr lang="fr-FR" sz="1800" kern="1200" dirty="0" smtClean="0">
                          <a:solidFill>
                            <a:schemeClr val="dk1"/>
                          </a:solidFill>
                          <a:latin typeface="+mn-lt"/>
                          <a:ea typeface="+mn-ea"/>
                          <a:cs typeface="+mn-cs"/>
                        </a:rPr>
                        <a:t>Electrocardiogramme  (Atelier)</a:t>
                      </a:r>
                      <a:endParaRPr lang="fr-FR" dirty="0"/>
                    </a:p>
                  </a:txBody>
                  <a:tcPr/>
                </a:tc>
                <a:tc>
                  <a:txBody>
                    <a:bodyPr/>
                    <a:lstStyle/>
                    <a:p>
                      <a:r>
                        <a:rPr lang="fr-FR" sz="1800" kern="1200" dirty="0" smtClean="0">
                          <a:solidFill>
                            <a:schemeClr val="dk1"/>
                          </a:solidFill>
                          <a:latin typeface="+mn-lt"/>
                          <a:ea typeface="+mn-ea"/>
                          <a:cs typeface="+mn-cs"/>
                        </a:rPr>
                        <a:t>Déceler une anomalie précoce pour une prise  en charge performante</a:t>
                      </a:r>
                      <a:endParaRPr lang="fr-FR" dirty="0"/>
                    </a:p>
                  </a:txBody>
                  <a:tcPr/>
                </a:tc>
              </a:tr>
              <a:tr h="647230">
                <a:tc>
                  <a:txBody>
                    <a:bodyPr/>
                    <a:lstStyle/>
                    <a:p>
                      <a:r>
                        <a:rPr lang="fr-FR" dirty="0" smtClean="0"/>
                        <a:t>21</a:t>
                      </a:r>
                      <a:endParaRPr lang="fr-FR" dirty="0"/>
                    </a:p>
                  </a:txBody>
                  <a:tcPr/>
                </a:tc>
                <a:tc>
                  <a:txBody>
                    <a:bodyPr/>
                    <a:lstStyle/>
                    <a:p>
                      <a:r>
                        <a:rPr lang="fr-FR" sz="1800" kern="1200" dirty="0" smtClean="0">
                          <a:solidFill>
                            <a:schemeClr val="dk1"/>
                          </a:solidFill>
                          <a:latin typeface="+mn-lt"/>
                          <a:ea typeface="+mn-ea"/>
                          <a:cs typeface="+mn-cs"/>
                        </a:rPr>
                        <a:t>Surveillance d’un patient diabétique sous-insuline</a:t>
                      </a:r>
                      <a:endParaRPr lang="fr-FR" dirty="0"/>
                    </a:p>
                  </a:txBody>
                  <a:tcPr/>
                </a:tc>
                <a:tc>
                  <a:txBody>
                    <a:bodyPr/>
                    <a:lstStyle/>
                    <a:p>
                      <a:r>
                        <a:rPr lang="fr-FR" sz="1800" kern="1200" dirty="0" smtClean="0">
                          <a:solidFill>
                            <a:schemeClr val="dk1"/>
                          </a:solidFill>
                          <a:latin typeface="+mn-lt"/>
                          <a:ea typeface="+mn-ea"/>
                          <a:cs typeface="+mn-cs"/>
                        </a:rPr>
                        <a:t>Signaler prématurément  les incidents liés à l’insulinothérapie</a:t>
                      </a:r>
                      <a:endParaRPr lang="fr-FR" dirty="0"/>
                    </a:p>
                  </a:txBody>
                  <a:tcPr/>
                </a:tc>
              </a:tr>
              <a:tr h="647230">
                <a:tc>
                  <a:txBody>
                    <a:bodyPr/>
                    <a:lstStyle/>
                    <a:p>
                      <a:r>
                        <a:rPr lang="fr-FR" dirty="0" smtClean="0"/>
                        <a:t>22</a:t>
                      </a:r>
                      <a:endParaRPr lang="fr-FR" dirty="0"/>
                    </a:p>
                  </a:txBody>
                  <a:tcPr/>
                </a:tc>
                <a:tc>
                  <a:txBody>
                    <a:bodyPr/>
                    <a:lstStyle/>
                    <a:p>
                      <a:endParaRPr lang="fr-FR" dirty="0"/>
                    </a:p>
                  </a:txBody>
                  <a:tcPr/>
                </a:tc>
                <a:tc>
                  <a:txBody>
                    <a:bodyPr/>
                    <a:lstStyle/>
                    <a:p>
                      <a:endParaRPr lang="fr-FR" dirty="0"/>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graphicFrame>
        <p:nvGraphicFramePr>
          <p:cNvPr id="4" name="Espace réservé du contenu 3"/>
          <p:cNvGraphicFramePr>
            <a:graphicFrameLocks noGrp="1"/>
          </p:cNvGraphicFramePr>
          <p:nvPr>
            <p:ph idx="1"/>
          </p:nvPr>
        </p:nvGraphicFramePr>
        <p:xfrm>
          <a:off x="1" y="0"/>
          <a:ext cx="9144000" cy="6858002"/>
        </p:xfrm>
        <a:graphic>
          <a:graphicData uri="http://schemas.openxmlformats.org/drawingml/2006/table">
            <a:tbl>
              <a:tblPr firstRow="1" bandRow="1">
                <a:tableStyleId>{5C22544A-7EE6-4342-B048-85BDC9FD1C3A}</a:tableStyleId>
              </a:tblPr>
              <a:tblGrid>
                <a:gridCol w="1500165"/>
                <a:gridCol w="3643338"/>
                <a:gridCol w="4000497"/>
              </a:tblGrid>
              <a:tr h="84841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b="1" kern="1200" dirty="0" smtClean="0">
                          <a:solidFill>
                            <a:schemeClr val="lt1"/>
                          </a:solidFill>
                          <a:latin typeface="+mn-lt"/>
                          <a:ea typeface="+mn-ea"/>
                          <a:cs typeface="+mn-cs"/>
                        </a:rPr>
                        <a:t>Nº</a:t>
                      </a:r>
                      <a:endParaRPr lang="fr-FR" dirty="0" smtClean="0"/>
                    </a:p>
                    <a:p>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fr-FR" sz="1800" b="1" kern="1200" dirty="0" smtClean="0">
                          <a:solidFill>
                            <a:schemeClr val="lt1"/>
                          </a:solidFill>
                          <a:latin typeface="+mn-lt"/>
                          <a:ea typeface="+mn-ea"/>
                          <a:cs typeface="+mn-cs"/>
                        </a:rPr>
                        <a:t>Thèmes</a:t>
                      </a:r>
                      <a:endParaRPr lang="fr-FR" dirty="0" smtClean="0"/>
                    </a:p>
                    <a:p>
                      <a:pPr>
                        <a:buFont typeface="Arial" pitchFamily="34" charset="0"/>
                        <a:buNone/>
                      </a:pPr>
                      <a:endParaRPr lang="fr-FR" dirty="0"/>
                    </a:p>
                  </a:txBody>
                  <a:tcPr/>
                </a:tc>
                <a:tc>
                  <a:txBody>
                    <a:bodyPr/>
                    <a:lstStyle/>
                    <a:p>
                      <a:r>
                        <a:rPr lang="fr-FR" sz="1800" b="1" kern="1200" dirty="0" smtClean="0">
                          <a:solidFill>
                            <a:schemeClr val="lt1"/>
                          </a:solidFill>
                          <a:latin typeface="+mn-lt"/>
                          <a:ea typeface="+mn-ea"/>
                          <a:cs typeface="+mn-cs"/>
                        </a:rPr>
                        <a:t>Contenus</a:t>
                      </a:r>
                      <a:endParaRPr lang="fr-FR" dirty="0"/>
                    </a:p>
                  </a:txBody>
                  <a:tcPr/>
                </a:tc>
              </a:tr>
              <a:tr h="919104">
                <a:tc>
                  <a:txBody>
                    <a:bodyPr/>
                    <a:lstStyle/>
                    <a:p>
                      <a:r>
                        <a:rPr lang="fr-FR" dirty="0" smtClean="0"/>
                        <a:t>22</a:t>
                      </a:r>
                      <a:endParaRPr lang="fr-FR" dirty="0"/>
                    </a:p>
                  </a:txBody>
                  <a:tcPr/>
                </a:tc>
                <a:tc>
                  <a:txBody>
                    <a:bodyPr/>
                    <a:lstStyle/>
                    <a:p>
                      <a:r>
                        <a:rPr lang="fr-FR" sz="1800" kern="1200" dirty="0" smtClean="0">
                          <a:solidFill>
                            <a:schemeClr val="dk1"/>
                          </a:solidFill>
                          <a:latin typeface="+mn-lt"/>
                          <a:ea typeface="+mn-ea"/>
                          <a:cs typeface="+mn-cs"/>
                        </a:rPr>
                        <a:t>Démarche  de  soins</a:t>
                      </a:r>
                      <a:endParaRPr lang="fr-FR" dirty="0"/>
                    </a:p>
                  </a:txBody>
                  <a:tcPr/>
                </a:tc>
                <a:tc>
                  <a:txBody>
                    <a:bodyPr/>
                    <a:lstStyle/>
                    <a:p>
                      <a:r>
                        <a:rPr lang="fr-FR" sz="1800" kern="1200" dirty="0" smtClean="0">
                          <a:solidFill>
                            <a:schemeClr val="dk1"/>
                          </a:solidFill>
                          <a:latin typeface="+mn-lt"/>
                          <a:ea typeface="+mn-ea"/>
                          <a:cs typeface="+mn-cs"/>
                        </a:rPr>
                        <a:t>Comprendre l’importance  du rôle  propre  de l’infirmier.</a:t>
                      </a:r>
                      <a:endParaRPr lang="fr-FR" dirty="0"/>
                    </a:p>
                  </a:txBody>
                  <a:tcPr/>
                </a:tc>
              </a:tr>
              <a:tr h="848414">
                <a:tc>
                  <a:txBody>
                    <a:bodyPr/>
                    <a:lstStyle/>
                    <a:p>
                      <a:r>
                        <a:rPr lang="fr-FR" dirty="0" smtClean="0"/>
                        <a:t>23</a:t>
                      </a:r>
                      <a:endParaRPr lang="fr-FR" dirty="0"/>
                    </a:p>
                  </a:txBody>
                  <a:tcPr/>
                </a:tc>
                <a:tc>
                  <a:txBody>
                    <a:bodyPr/>
                    <a:lstStyle/>
                    <a:p>
                      <a:r>
                        <a:rPr lang="fr-FR" dirty="0" smtClean="0"/>
                        <a:t>Gestion</a:t>
                      </a:r>
                      <a:r>
                        <a:rPr lang="fr-FR" baseline="0" dirty="0" smtClean="0"/>
                        <a:t> des médicaments</a:t>
                      </a:r>
                      <a:endParaRPr lang="fr-FR" dirty="0"/>
                    </a:p>
                  </a:txBody>
                  <a:tcPr/>
                </a:tc>
                <a:tc>
                  <a:txBody>
                    <a:bodyPr/>
                    <a:lstStyle/>
                    <a:p>
                      <a:r>
                        <a:rPr lang="fr-FR" dirty="0" smtClean="0"/>
                        <a:t>Eviter les ruptures et les péremptions.</a:t>
                      </a:r>
                      <a:endParaRPr lang="fr-FR" dirty="0"/>
                    </a:p>
                  </a:txBody>
                  <a:tcPr/>
                </a:tc>
              </a:tr>
              <a:tr h="848414">
                <a:tc>
                  <a:txBody>
                    <a:bodyPr/>
                    <a:lstStyle/>
                    <a:p>
                      <a:endParaRPr lang="fr-FR"/>
                    </a:p>
                  </a:txBody>
                  <a:tcPr/>
                </a:tc>
                <a:tc>
                  <a:txBody>
                    <a:bodyPr/>
                    <a:lstStyle/>
                    <a:p>
                      <a:endParaRPr lang="fr-FR"/>
                    </a:p>
                  </a:txBody>
                  <a:tcPr/>
                </a:tc>
                <a:tc>
                  <a:txBody>
                    <a:bodyPr/>
                    <a:lstStyle/>
                    <a:p>
                      <a:endParaRPr lang="fr-FR" dirty="0"/>
                    </a:p>
                  </a:txBody>
                  <a:tcPr/>
                </a:tc>
              </a:tr>
              <a:tr h="848414">
                <a:tc>
                  <a:txBody>
                    <a:bodyPr/>
                    <a:lstStyle/>
                    <a:p>
                      <a:endParaRPr lang="fr-FR"/>
                    </a:p>
                  </a:txBody>
                  <a:tcPr/>
                </a:tc>
                <a:tc>
                  <a:txBody>
                    <a:bodyPr/>
                    <a:lstStyle/>
                    <a:p>
                      <a:endParaRPr lang="fr-FR" dirty="0"/>
                    </a:p>
                  </a:txBody>
                  <a:tcPr/>
                </a:tc>
                <a:tc>
                  <a:txBody>
                    <a:bodyPr/>
                    <a:lstStyle/>
                    <a:p>
                      <a:endParaRPr lang="fr-FR" dirty="0"/>
                    </a:p>
                  </a:txBody>
                  <a:tcPr/>
                </a:tc>
              </a:tr>
              <a:tr h="848414">
                <a:tc>
                  <a:txBody>
                    <a:bodyPr/>
                    <a:lstStyle/>
                    <a:p>
                      <a:endParaRPr lang="fr-FR"/>
                    </a:p>
                  </a:txBody>
                  <a:tcPr/>
                </a:tc>
                <a:tc>
                  <a:txBody>
                    <a:bodyPr/>
                    <a:lstStyle/>
                    <a:p>
                      <a:endParaRPr lang="fr-FR"/>
                    </a:p>
                  </a:txBody>
                  <a:tcPr/>
                </a:tc>
                <a:tc>
                  <a:txBody>
                    <a:bodyPr/>
                    <a:lstStyle/>
                    <a:p>
                      <a:endParaRPr lang="fr-FR"/>
                    </a:p>
                  </a:txBody>
                  <a:tcPr/>
                </a:tc>
              </a:tr>
              <a:tr h="848414">
                <a:tc>
                  <a:txBody>
                    <a:bodyPr/>
                    <a:lstStyle/>
                    <a:p>
                      <a:endParaRPr lang="fr-FR"/>
                    </a:p>
                  </a:txBody>
                  <a:tcPr/>
                </a:tc>
                <a:tc>
                  <a:txBody>
                    <a:bodyPr/>
                    <a:lstStyle/>
                    <a:p>
                      <a:endParaRPr lang="fr-FR"/>
                    </a:p>
                  </a:txBody>
                  <a:tcPr/>
                </a:tc>
                <a:tc>
                  <a:txBody>
                    <a:bodyPr/>
                    <a:lstStyle/>
                    <a:p>
                      <a:endParaRPr lang="fr-FR"/>
                    </a:p>
                  </a:txBody>
                  <a:tcPr/>
                </a:tc>
              </a:tr>
              <a:tr h="848414">
                <a:tc>
                  <a:txBody>
                    <a:bodyPr/>
                    <a:lstStyle/>
                    <a:p>
                      <a:endParaRPr lang="fr-FR"/>
                    </a:p>
                  </a:txBody>
                  <a:tcPr/>
                </a:tc>
                <a:tc>
                  <a:txBody>
                    <a:bodyPr/>
                    <a:lstStyle/>
                    <a:p>
                      <a:endParaRPr lang="fr-FR"/>
                    </a:p>
                  </a:txBody>
                  <a:tcPr/>
                </a:tc>
                <a:tc>
                  <a:txBody>
                    <a:bodyPr/>
                    <a:lstStyle/>
                    <a:p>
                      <a:endParaRPr lang="fr-FR" dirty="0"/>
                    </a:p>
                  </a:txBody>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b="1" dirty="0"/>
              <a:t>Les compétences à développer</a:t>
            </a:r>
          </a:p>
        </p:txBody>
      </p:sp>
      <p:sp>
        <p:nvSpPr>
          <p:cNvPr id="3" name="Espace réservé du contenu 2"/>
          <p:cNvSpPr>
            <a:spLocks noGrp="1"/>
          </p:cNvSpPr>
          <p:nvPr>
            <p:ph idx="1"/>
          </p:nvPr>
        </p:nvSpPr>
        <p:spPr/>
        <p:txBody>
          <a:bodyPr>
            <a:normAutofit/>
          </a:bodyPr>
          <a:lstStyle/>
          <a:p>
            <a:pPr>
              <a:buFont typeface="Wingdings" pitchFamily="2" charset="2"/>
              <a:buChar char="Ø"/>
            </a:pPr>
            <a:r>
              <a:rPr lang="fr-FR" sz="2000" dirty="0" smtClean="0"/>
              <a:t>Travailler  en équipe et avoir l’esprit d'entraide.</a:t>
            </a:r>
          </a:p>
          <a:p>
            <a:pPr>
              <a:buNone/>
            </a:pPr>
            <a:endParaRPr lang="fr-FR" sz="2000" dirty="0" smtClean="0"/>
          </a:p>
          <a:p>
            <a:pPr>
              <a:buFont typeface="Wingdings" pitchFamily="2" charset="2"/>
              <a:buChar char="Ø"/>
            </a:pPr>
            <a:r>
              <a:rPr lang="fr-FR" sz="2000" dirty="0" smtClean="0"/>
              <a:t>Savoir réagir en situation d'urgence.</a:t>
            </a:r>
          </a:p>
          <a:p>
            <a:pPr>
              <a:buNone/>
            </a:pPr>
            <a:endParaRPr lang="fr-FR" sz="2000" dirty="0" smtClean="0"/>
          </a:p>
          <a:p>
            <a:pPr>
              <a:buFont typeface="Wingdings" pitchFamily="2" charset="2"/>
              <a:buChar char="Ø"/>
            </a:pPr>
            <a:r>
              <a:rPr lang="fr-FR" sz="2000" dirty="0" smtClean="0"/>
              <a:t>Évaluer une situation clinique en établissant un diagnostic infirmier.</a:t>
            </a:r>
          </a:p>
          <a:p>
            <a:pPr>
              <a:buNone/>
            </a:pPr>
            <a:endParaRPr lang="fr-FR" sz="2000" dirty="0" smtClean="0"/>
          </a:p>
          <a:p>
            <a:pPr>
              <a:buFont typeface="Wingdings" pitchFamily="2" charset="2"/>
              <a:buChar char="Ø"/>
            </a:pPr>
            <a:r>
              <a:rPr lang="fr-FR" sz="2000" dirty="0" smtClean="0"/>
              <a:t>Éduquer et informer les proches du patient.</a:t>
            </a:r>
          </a:p>
          <a:p>
            <a:pPr>
              <a:buFont typeface="Wingdings" pitchFamily="2" charset="2"/>
              <a:buChar char="Ø"/>
            </a:pPr>
            <a:endParaRPr lang="fr-FR" sz="2000" dirty="0" smtClean="0"/>
          </a:p>
          <a:p>
            <a:pPr>
              <a:buFont typeface="Wingdings" pitchFamily="2" charset="2"/>
              <a:buChar char="Ø"/>
            </a:pPr>
            <a:r>
              <a:rPr lang="fr-FR" sz="2000" dirty="0" smtClean="0"/>
              <a:t>Capacités d'écoute et d'empathie.</a:t>
            </a:r>
          </a:p>
          <a:p>
            <a:pPr>
              <a:buNone/>
            </a:pPr>
            <a:endParaRPr lang="fr-FR" sz="2000" dirty="0" smtClean="0"/>
          </a:p>
          <a:p>
            <a:pPr>
              <a:buFont typeface="Wingdings" pitchFamily="2" charset="2"/>
              <a:buChar char="Ø"/>
            </a:pPr>
            <a:r>
              <a:rPr lang="fr-FR" sz="2000" dirty="0" smtClean="0"/>
              <a:t>Fournir une qualité de communication.</a:t>
            </a:r>
          </a:p>
          <a:p>
            <a:pPr>
              <a:buNone/>
            </a:pPr>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b="1" dirty="0" smtClean="0"/>
              <a:t>Fiche de participation </a:t>
            </a:r>
            <a:endParaRPr lang="fr-FR" sz="2400" b="1" dirty="0"/>
          </a:p>
        </p:txBody>
      </p:sp>
      <p:sp>
        <p:nvSpPr>
          <p:cNvPr id="3" name="Espace réservé du contenu 2"/>
          <p:cNvSpPr>
            <a:spLocks noGrp="1"/>
          </p:cNvSpPr>
          <p:nvPr>
            <p:ph idx="1"/>
          </p:nvPr>
        </p:nvSpPr>
        <p:spPr>
          <a:xfrm>
            <a:off x="571472" y="1571612"/>
            <a:ext cx="8229600" cy="4525963"/>
          </a:xfrm>
        </p:spPr>
        <p:txBody>
          <a:bodyPr>
            <a:normAutofit/>
          </a:bodyPr>
          <a:lstStyle/>
          <a:p>
            <a:pPr>
              <a:buNone/>
            </a:pPr>
            <a:r>
              <a:rPr lang="fr-FR" sz="2000" dirty="0" smtClean="0"/>
              <a:t>Nom:                                                                         Date:  11/07/2024</a:t>
            </a:r>
          </a:p>
          <a:p>
            <a:pPr>
              <a:buNone/>
            </a:pPr>
            <a:r>
              <a:rPr lang="fr-FR" sz="2000" dirty="0" smtClean="0"/>
              <a:t>fonction:</a:t>
            </a:r>
          </a:p>
          <a:p>
            <a:pPr>
              <a:buNone/>
            </a:pPr>
            <a:r>
              <a:rPr lang="fr-FR" sz="2000" dirty="0" smtClean="0"/>
              <a:t>Service:</a:t>
            </a:r>
          </a:p>
          <a:p>
            <a:pPr>
              <a:buNone/>
            </a:pPr>
            <a:endParaRPr lang="fr-FR" sz="2000" dirty="0" smtClean="0"/>
          </a:p>
          <a:p>
            <a:pPr>
              <a:buNone/>
            </a:pPr>
            <a:endParaRPr lang="fr-FR" sz="2000" dirty="0" smtClean="0"/>
          </a:p>
          <a:p>
            <a:pPr>
              <a:buNone/>
            </a:pPr>
            <a:endParaRPr lang="fr-FR" sz="2000" dirty="0" smtClean="0"/>
          </a:p>
          <a:p>
            <a:pPr>
              <a:buNone/>
            </a:pPr>
            <a:endParaRPr lang="fr-FR" sz="2000" dirty="0" smtClean="0"/>
          </a:p>
          <a:p>
            <a:pPr>
              <a:buNone/>
            </a:pPr>
            <a:endParaRPr lang="fr-FR" sz="2000" dirty="0" smtClean="0"/>
          </a:p>
          <a:p>
            <a:pPr>
              <a:buNone/>
            </a:pPr>
            <a:endParaRPr lang="fr-FR" sz="2000" dirty="0" smtClean="0"/>
          </a:p>
          <a:p>
            <a:pPr>
              <a:buNone/>
            </a:pPr>
            <a:endParaRPr lang="fr-FR" sz="2000" dirty="0" smtClean="0"/>
          </a:p>
          <a:p>
            <a:pPr>
              <a:buNone/>
            </a:pPr>
            <a:endParaRPr lang="fr-FR" sz="2000" dirty="0" smtClean="0"/>
          </a:p>
          <a:p>
            <a:pPr>
              <a:buNone/>
            </a:pPr>
            <a:r>
              <a:rPr lang="fr-FR" sz="2000" dirty="0" smtClean="0"/>
              <a:t>Signature…………….</a:t>
            </a:r>
          </a:p>
          <a:p>
            <a:pPr>
              <a:buNone/>
            </a:pPr>
            <a:endParaRPr lang="fr-FR" sz="2000" dirty="0" smtClean="0"/>
          </a:p>
          <a:p>
            <a:pPr>
              <a:buNone/>
            </a:pPr>
            <a:endParaRPr lang="fr-FR" sz="2000" dirty="0"/>
          </a:p>
        </p:txBody>
      </p:sp>
      <p:graphicFrame>
        <p:nvGraphicFramePr>
          <p:cNvPr id="4" name="Tableau 3"/>
          <p:cNvGraphicFramePr>
            <a:graphicFrameLocks noGrp="1"/>
          </p:cNvGraphicFramePr>
          <p:nvPr/>
        </p:nvGraphicFramePr>
        <p:xfrm>
          <a:off x="899592" y="2996952"/>
          <a:ext cx="7200801" cy="2360874"/>
        </p:xfrm>
        <a:graphic>
          <a:graphicData uri="http://schemas.openxmlformats.org/drawingml/2006/table">
            <a:tbl>
              <a:tblPr firstRow="1" bandRow="1">
                <a:tableStyleId>{5C22544A-7EE6-4342-B048-85BDC9FD1C3A}</a:tableStyleId>
              </a:tblPr>
              <a:tblGrid>
                <a:gridCol w="2400267"/>
                <a:gridCol w="3200967"/>
                <a:gridCol w="1599567"/>
              </a:tblGrid>
              <a:tr h="828377">
                <a:tc>
                  <a:txBody>
                    <a:bodyPr/>
                    <a:lstStyle/>
                    <a:p>
                      <a:r>
                        <a:rPr lang="fr-FR" dirty="0" smtClean="0"/>
                        <a:t>Thème</a:t>
                      </a:r>
                      <a:endParaRPr lang="fr-FR" dirty="0"/>
                    </a:p>
                  </a:txBody>
                  <a:tcPr/>
                </a:tc>
                <a:tc>
                  <a:txBody>
                    <a:bodyPr/>
                    <a:lstStyle/>
                    <a:p>
                      <a:r>
                        <a:rPr lang="fr-FR" dirty="0" smtClean="0"/>
                        <a:t>Motif</a:t>
                      </a:r>
                      <a:r>
                        <a:rPr lang="fr-FR" baseline="0" dirty="0" smtClean="0"/>
                        <a:t> du choix</a:t>
                      </a:r>
                      <a:endParaRPr lang="fr-FR" dirty="0"/>
                    </a:p>
                  </a:txBody>
                  <a:tcPr/>
                </a:tc>
                <a:tc>
                  <a:txBody>
                    <a:bodyPr/>
                    <a:lstStyle/>
                    <a:p>
                      <a:r>
                        <a:rPr lang="fr-FR" dirty="0" smtClean="0"/>
                        <a:t>Langue</a:t>
                      </a:r>
                      <a:endParaRPr lang="fr-FR" dirty="0"/>
                    </a:p>
                  </a:txBody>
                  <a:tcPr/>
                </a:tc>
              </a:tr>
              <a:tr h="1532497">
                <a:tc>
                  <a:txBody>
                    <a:bodyPr/>
                    <a:lstStyle/>
                    <a:p>
                      <a:endParaRPr lang="fr-FR" dirty="0"/>
                    </a:p>
                  </a:txBody>
                  <a:tcPr/>
                </a:tc>
                <a:tc>
                  <a:txBody>
                    <a:bodyPr/>
                    <a:lstStyle/>
                    <a:p>
                      <a:endParaRPr lang="fr-FR" dirty="0"/>
                    </a:p>
                  </a:txBody>
                  <a:tcPr/>
                </a:tc>
                <a:tc>
                  <a:txBody>
                    <a:bodyPr/>
                    <a:lstStyle/>
                    <a:p>
                      <a:endParaRPr lang="fr-FR" dirty="0"/>
                    </a:p>
                  </a:txBody>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b="1" dirty="0" smtClean="0"/>
              <a:t>Ressources financières</a:t>
            </a:r>
            <a:endParaRPr lang="fr-FR" sz="2400" b="1" dirty="0"/>
          </a:p>
        </p:txBody>
      </p:sp>
      <p:sp>
        <p:nvSpPr>
          <p:cNvPr id="3" name="Espace réservé du contenu 2"/>
          <p:cNvSpPr>
            <a:spLocks noGrp="1"/>
          </p:cNvSpPr>
          <p:nvPr>
            <p:ph idx="1"/>
          </p:nvPr>
        </p:nvSpPr>
        <p:spPr/>
        <p:txBody>
          <a:bodyPr>
            <a:normAutofit/>
          </a:bodyPr>
          <a:lstStyle/>
          <a:p>
            <a:pPr>
              <a:buFont typeface="Wingdings" pitchFamily="2" charset="2"/>
              <a:buChar char="Ø"/>
            </a:pPr>
            <a:r>
              <a:rPr lang="fr-FR" sz="2000" dirty="0" smtClean="0"/>
              <a:t>Collation</a:t>
            </a:r>
          </a:p>
          <a:p>
            <a:pPr>
              <a:buNone/>
            </a:pPr>
            <a:r>
              <a:rPr lang="fr-FR" sz="2000" dirty="0" smtClean="0"/>
              <a:t>     distribuer à la fin  des présentations  un petit déjeuner pour les participants.</a:t>
            </a:r>
          </a:p>
          <a:p>
            <a:pPr>
              <a:buFont typeface="Wingdings" pitchFamily="2" charset="2"/>
              <a:buChar char="Ø"/>
            </a:pPr>
            <a:r>
              <a:rPr lang="fr-FR" sz="2000" dirty="0" smtClean="0"/>
              <a:t>Fournir  des blocs note  et stylos pour les participants.</a:t>
            </a:r>
          </a:p>
          <a:p>
            <a:pPr>
              <a:buFont typeface="Wingdings" pitchFamily="2" charset="2"/>
              <a:buChar char="Ø"/>
            </a:pPr>
            <a:endParaRPr lang="fr-FR" sz="2000" dirty="0" smtClean="0"/>
          </a:p>
          <a:p>
            <a:pPr>
              <a:buFont typeface="Wingdings" pitchFamily="2" charset="2"/>
              <a:buChar char="Ø"/>
            </a:pPr>
            <a:r>
              <a:rPr lang="fr-FR" sz="2000" dirty="0" smtClean="0"/>
              <a:t>Enumération   significative   des  élaborateurs du plan de formation</a:t>
            </a:r>
            <a:endParaRPr lang="fr-FR"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b="1" dirty="0" smtClean="0"/>
              <a:t>Programme de présentation 2024-2025</a:t>
            </a:r>
            <a:endParaRPr lang="fr-FR" sz="2400" b="1" dirty="0"/>
          </a:p>
        </p:txBody>
      </p:sp>
      <p:graphicFrame>
        <p:nvGraphicFramePr>
          <p:cNvPr id="4" name="Espace réservé du contenu 3"/>
          <p:cNvGraphicFramePr>
            <a:graphicFrameLocks noGrp="1"/>
          </p:cNvGraphicFramePr>
          <p:nvPr>
            <p:ph idx="1"/>
          </p:nvPr>
        </p:nvGraphicFramePr>
        <p:xfrm>
          <a:off x="457200" y="1600200"/>
          <a:ext cx="7829576" cy="4851400"/>
        </p:xfrm>
        <a:graphic>
          <a:graphicData uri="http://schemas.openxmlformats.org/drawingml/2006/table">
            <a:tbl>
              <a:tblPr firstRow="1" bandRow="1">
                <a:tableStyleId>{5C22544A-7EE6-4342-B048-85BDC9FD1C3A}</a:tableStyleId>
              </a:tblPr>
              <a:tblGrid>
                <a:gridCol w="3971924"/>
                <a:gridCol w="1285884"/>
                <a:gridCol w="1143008"/>
                <a:gridCol w="1428760"/>
              </a:tblGrid>
              <a:tr h="370840">
                <a:tc>
                  <a:txBody>
                    <a:bodyPr/>
                    <a:lstStyle/>
                    <a:p>
                      <a:r>
                        <a:rPr lang="fr-FR" dirty="0" smtClean="0"/>
                        <a:t>Thème</a:t>
                      </a:r>
                      <a:endParaRPr lang="fr-FR" dirty="0"/>
                    </a:p>
                  </a:txBody>
                  <a:tcPr/>
                </a:tc>
                <a:tc>
                  <a:txBody>
                    <a:bodyPr/>
                    <a:lstStyle/>
                    <a:p>
                      <a:r>
                        <a:rPr lang="fr-FR" dirty="0" smtClean="0"/>
                        <a:t>Animation</a:t>
                      </a:r>
                      <a:endParaRPr lang="fr-FR" dirty="0"/>
                    </a:p>
                  </a:txBody>
                  <a:tcPr/>
                </a:tc>
                <a:tc>
                  <a:txBody>
                    <a:bodyPr/>
                    <a:lstStyle/>
                    <a:p>
                      <a:r>
                        <a:rPr lang="fr-FR" dirty="0" smtClean="0"/>
                        <a:t>Date</a:t>
                      </a:r>
                      <a:endParaRPr lang="fr-FR" dirty="0"/>
                    </a:p>
                  </a:txBody>
                  <a:tcPr/>
                </a:tc>
                <a:tc>
                  <a:txBody>
                    <a:bodyPr/>
                    <a:lstStyle/>
                    <a:p>
                      <a:r>
                        <a:rPr lang="fr-FR" dirty="0" smtClean="0"/>
                        <a:t>Horaire </a:t>
                      </a:r>
                      <a:endParaRPr lang="fr-FR"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dirty="0" smtClean="0">
                          <a:solidFill>
                            <a:schemeClr val="dk1"/>
                          </a:solidFill>
                          <a:latin typeface="+mn-lt"/>
                          <a:ea typeface="+mn-ea"/>
                          <a:cs typeface="+mn-cs"/>
                        </a:rPr>
                        <a:t>Historique de la profession infirmière</a:t>
                      </a:r>
                    </a:p>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dirty="0" smtClean="0">
                          <a:solidFill>
                            <a:schemeClr val="dk1"/>
                          </a:solidFill>
                          <a:latin typeface="+mn-lt"/>
                          <a:ea typeface="+mn-ea"/>
                          <a:cs typeface="+mn-cs"/>
                        </a:rPr>
                        <a:t>Accueil   et communication </a:t>
                      </a:r>
                      <a:endParaRPr lang="fr-FR" dirty="0" smtClean="0"/>
                    </a:p>
                    <a:p>
                      <a:endParaRPr lang="fr-FR" dirty="0"/>
                    </a:p>
                  </a:txBody>
                  <a:tcPr/>
                </a:tc>
                <a:tc>
                  <a:txBody>
                    <a:bodyPr/>
                    <a:lstStyle/>
                    <a:p>
                      <a:endParaRPr lang="fr-FR" dirty="0"/>
                    </a:p>
                  </a:txBody>
                  <a:tcPr/>
                </a:tc>
                <a:tc>
                  <a:txBody>
                    <a:bodyPr/>
                    <a:lstStyle/>
                    <a:p>
                      <a:endParaRPr lang="fr-FR"/>
                    </a:p>
                  </a:txBody>
                  <a:tcPr/>
                </a:tc>
                <a:tc>
                  <a:txBody>
                    <a:bodyPr/>
                    <a:lstStyle/>
                    <a:p>
                      <a:endParaRPr lang="fr-F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dirty="0" smtClean="0">
                          <a:solidFill>
                            <a:schemeClr val="dk1"/>
                          </a:solidFill>
                          <a:latin typeface="+mn-lt"/>
                          <a:ea typeface="+mn-ea"/>
                          <a:cs typeface="+mn-cs"/>
                        </a:rPr>
                        <a:t>Travail d’équipe  et  arrêt cardiaque</a:t>
                      </a:r>
                      <a:endParaRPr lang="fr-FR" dirty="0" smtClean="0"/>
                    </a:p>
                    <a:p>
                      <a:endParaRPr lang="fr-FR" dirty="0"/>
                    </a:p>
                  </a:txBody>
                  <a:tcPr/>
                </a:tc>
                <a:tc>
                  <a:txBody>
                    <a:bodyPr/>
                    <a:lstStyle/>
                    <a:p>
                      <a:endParaRPr lang="fr-FR"/>
                    </a:p>
                  </a:txBody>
                  <a:tcPr/>
                </a:tc>
                <a:tc>
                  <a:txBody>
                    <a:bodyPr/>
                    <a:lstStyle/>
                    <a:p>
                      <a:endParaRPr lang="fr-FR"/>
                    </a:p>
                  </a:txBody>
                  <a:tcPr/>
                </a:tc>
                <a:tc>
                  <a:txBody>
                    <a:bodyPr/>
                    <a:lstStyle/>
                    <a:p>
                      <a:endParaRPr lang="fr-F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dirty="0" smtClean="0">
                          <a:solidFill>
                            <a:schemeClr val="dk1"/>
                          </a:solidFill>
                          <a:latin typeface="+mn-lt"/>
                          <a:ea typeface="+mn-ea"/>
                          <a:cs typeface="+mn-cs"/>
                        </a:rPr>
                        <a:t>Les dilutions en pédiatrie</a:t>
                      </a:r>
                      <a:endParaRPr lang="fr-FR" dirty="0" smtClean="0"/>
                    </a:p>
                    <a:p>
                      <a:endParaRPr lang="fr-FR" dirty="0"/>
                    </a:p>
                  </a:txBody>
                  <a:tcPr/>
                </a:tc>
                <a:tc>
                  <a:txBody>
                    <a:bodyPr/>
                    <a:lstStyle/>
                    <a:p>
                      <a:endParaRPr lang="fr-FR"/>
                    </a:p>
                  </a:txBody>
                  <a:tcPr/>
                </a:tc>
                <a:tc>
                  <a:txBody>
                    <a:bodyPr/>
                    <a:lstStyle/>
                    <a:p>
                      <a:endParaRPr lang="fr-FR"/>
                    </a:p>
                  </a:txBody>
                  <a:tcPr/>
                </a:tc>
                <a:tc>
                  <a:txBody>
                    <a:bodyPr/>
                    <a:lstStyle/>
                    <a:p>
                      <a:endParaRPr lang="fr-F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dirty="0" smtClean="0">
                          <a:solidFill>
                            <a:schemeClr val="dk1"/>
                          </a:solidFill>
                          <a:latin typeface="+mn-lt"/>
                          <a:ea typeface="+mn-ea"/>
                          <a:cs typeface="+mn-cs"/>
                        </a:rPr>
                        <a:t>L’infirmier et la VNI</a:t>
                      </a:r>
                    </a:p>
                    <a:p>
                      <a:endParaRPr lang="fr-FR" dirty="0"/>
                    </a:p>
                  </a:txBody>
                  <a:tcPr/>
                </a:tc>
                <a:tc>
                  <a:txBody>
                    <a:bodyPr/>
                    <a:lstStyle/>
                    <a:p>
                      <a:endParaRPr lang="fr-FR" dirty="0"/>
                    </a:p>
                  </a:txBody>
                  <a:tcPr/>
                </a:tc>
                <a:tc>
                  <a:txBody>
                    <a:bodyPr/>
                    <a:lstStyle/>
                    <a:p>
                      <a:endParaRPr lang="fr-FR"/>
                    </a:p>
                  </a:txBody>
                  <a:tcPr/>
                </a:tc>
                <a:tc>
                  <a:txBody>
                    <a:bodyPr/>
                    <a:lstStyle/>
                    <a:p>
                      <a:endParaRPr lang="fr-F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dirty="0" smtClean="0">
                          <a:solidFill>
                            <a:schemeClr val="dk1"/>
                          </a:solidFill>
                          <a:latin typeface="+mn-lt"/>
                          <a:ea typeface="+mn-ea"/>
                          <a:cs typeface="+mn-cs"/>
                        </a:rPr>
                        <a:t>Dilution et  calcul  de débit chez l’adulte</a:t>
                      </a:r>
                    </a:p>
                    <a:p>
                      <a:endParaRPr lang="fr-FR" dirty="0"/>
                    </a:p>
                  </a:txBody>
                  <a:tcPr/>
                </a:tc>
                <a:tc>
                  <a:txBody>
                    <a:bodyPr/>
                    <a:lstStyle/>
                    <a:p>
                      <a:endParaRPr lang="fr-FR"/>
                    </a:p>
                  </a:txBody>
                  <a:tcPr/>
                </a:tc>
                <a:tc>
                  <a:txBody>
                    <a:bodyPr/>
                    <a:lstStyle/>
                    <a:p>
                      <a:endParaRPr lang="fr-FR"/>
                    </a:p>
                  </a:txBody>
                  <a:tcPr/>
                </a:tc>
                <a:tc>
                  <a:txBody>
                    <a:bodyPr/>
                    <a:lstStyle/>
                    <a:p>
                      <a:endParaRPr lang="fr-F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dirty="0" smtClean="0">
                          <a:solidFill>
                            <a:schemeClr val="dk1"/>
                          </a:solidFill>
                          <a:latin typeface="+mn-lt"/>
                          <a:ea typeface="+mn-ea"/>
                          <a:cs typeface="+mn-cs"/>
                        </a:rPr>
                        <a:t>Oxygénothérapie</a:t>
                      </a:r>
                    </a:p>
                    <a:p>
                      <a:endParaRPr lang="fr-FR" dirty="0"/>
                    </a:p>
                  </a:txBody>
                  <a:tcPr/>
                </a:tc>
                <a:tc>
                  <a:txBody>
                    <a:bodyPr/>
                    <a:lstStyle/>
                    <a:p>
                      <a:endParaRPr lang="fr-FR"/>
                    </a:p>
                  </a:txBody>
                  <a:tcPr/>
                </a:tc>
                <a:tc>
                  <a:txBody>
                    <a:bodyPr/>
                    <a:lstStyle/>
                    <a:p>
                      <a:endParaRPr lang="fr-FR" dirty="0"/>
                    </a:p>
                  </a:txBody>
                  <a:tcPr/>
                </a:tc>
                <a:tc>
                  <a:txBody>
                    <a:bodyPr/>
                    <a:lstStyle/>
                    <a:p>
                      <a:endParaRPr lang="fr-FR" dirty="0"/>
                    </a:p>
                  </a:txBody>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graphicFrame>
        <p:nvGraphicFramePr>
          <p:cNvPr id="4" name="Espace réservé du contenu 3"/>
          <p:cNvGraphicFramePr>
            <a:graphicFrameLocks noGrp="1"/>
          </p:cNvGraphicFramePr>
          <p:nvPr>
            <p:ph idx="1"/>
          </p:nvPr>
        </p:nvGraphicFramePr>
        <p:xfrm>
          <a:off x="457200" y="329966"/>
          <a:ext cx="8329642" cy="5140860"/>
        </p:xfrm>
        <a:graphic>
          <a:graphicData uri="http://schemas.openxmlformats.org/drawingml/2006/table">
            <a:tbl>
              <a:tblPr firstRow="1" bandRow="1">
                <a:tableStyleId>{5C22544A-7EE6-4342-B048-85BDC9FD1C3A}</a:tableStyleId>
              </a:tblPr>
              <a:tblGrid>
                <a:gridCol w="4043362"/>
                <a:gridCol w="1500198"/>
                <a:gridCol w="1452634"/>
                <a:gridCol w="1333448"/>
              </a:tblGrid>
              <a:tr h="513030">
                <a:tc>
                  <a:txBody>
                    <a:bodyPr/>
                    <a:lstStyle/>
                    <a:p>
                      <a:r>
                        <a:rPr lang="fr-FR" dirty="0" smtClean="0"/>
                        <a:t>Thème</a:t>
                      </a:r>
                      <a:endParaRPr lang="fr-FR" dirty="0"/>
                    </a:p>
                  </a:txBody>
                  <a:tcPr/>
                </a:tc>
                <a:tc>
                  <a:txBody>
                    <a:bodyPr/>
                    <a:lstStyle/>
                    <a:p>
                      <a:r>
                        <a:rPr lang="fr-FR" dirty="0" smtClean="0"/>
                        <a:t>Animation</a:t>
                      </a:r>
                      <a:endParaRPr lang="fr-FR" dirty="0"/>
                    </a:p>
                  </a:txBody>
                  <a:tcPr/>
                </a:tc>
                <a:tc>
                  <a:txBody>
                    <a:bodyPr/>
                    <a:lstStyle/>
                    <a:p>
                      <a:r>
                        <a:rPr lang="fr-FR" dirty="0" smtClean="0"/>
                        <a:t>Date</a:t>
                      </a:r>
                      <a:endParaRPr lang="fr-FR" dirty="0"/>
                    </a:p>
                  </a:txBody>
                  <a:tcPr/>
                </a:tc>
                <a:tc>
                  <a:txBody>
                    <a:bodyPr/>
                    <a:lstStyle/>
                    <a:p>
                      <a:r>
                        <a:rPr lang="fr-FR" dirty="0" smtClean="0"/>
                        <a:t>Horaire </a:t>
                      </a:r>
                      <a:endParaRPr lang="fr-FR" dirty="0"/>
                    </a:p>
                  </a:txBody>
                  <a:tcPr/>
                </a:tc>
              </a:tr>
              <a:tr h="61362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dirty="0" smtClean="0">
                          <a:solidFill>
                            <a:schemeClr val="dk1"/>
                          </a:solidFill>
                          <a:latin typeface="+mn-lt"/>
                          <a:ea typeface="+mn-ea"/>
                          <a:cs typeface="+mn-cs"/>
                        </a:rPr>
                        <a:t>Escarres (prévention et prise en charge)</a:t>
                      </a:r>
                      <a:endParaRPr lang="fr-FR" dirty="0" smtClean="0"/>
                    </a:p>
                    <a:p>
                      <a:endParaRPr lang="fr-FR" dirty="0"/>
                    </a:p>
                  </a:txBody>
                  <a:tcPr/>
                </a:tc>
                <a:tc>
                  <a:txBody>
                    <a:bodyPr/>
                    <a:lstStyle/>
                    <a:p>
                      <a:endParaRPr lang="fr-FR" dirty="0"/>
                    </a:p>
                  </a:txBody>
                  <a:tcPr/>
                </a:tc>
                <a:tc>
                  <a:txBody>
                    <a:bodyPr/>
                    <a:lstStyle/>
                    <a:p>
                      <a:endParaRPr lang="fr-FR"/>
                    </a:p>
                  </a:txBody>
                  <a:tcPr/>
                </a:tc>
                <a:tc>
                  <a:txBody>
                    <a:bodyPr/>
                    <a:lstStyle/>
                    <a:p>
                      <a:endParaRPr lang="fr-FR" dirty="0"/>
                    </a:p>
                  </a:txBody>
                  <a:tcPr/>
                </a:tc>
              </a:tr>
              <a:tr h="61362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dirty="0" smtClean="0">
                          <a:solidFill>
                            <a:schemeClr val="dk1"/>
                          </a:solidFill>
                          <a:latin typeface="+mn-lt"/>
                          <a:ea typeface="+mn-ea"/>
                          <a:cs typeface="+mn-cs"/>
                        </a:rPr>
                        <a:t>Voies veineuses périphériques et veinites</a:t>
                      </a:r>
                      <a:endParaRPr lang="fr-FR" dirty="0" smtClean="0"/>
                    </a:p>
                    <a:p>
                      <a:endParaRPr lang="fr-FR" dirty="0"/>
                    </a:p>
                  </a:txBody>
                  <a:tcPr/>
                </a:tc>
                <a:tc>
                  <a:txBody>
                    <a:bodyPr/>
                    <a:lstStyle/>
                    <a:p>
                      <a:endParaRPr lang="fr-FR" dirty="0"/>
                    </a:p>
                  </a:txBody>
                  <a:tcPr/>
                </a:tc>
                <a:tc>
                  <a:txBody>
                    <a:bodyPr/>
                    <a:lstStyle/>
                    <a:p>
                      <a:endParaRPr lang="fr-FR"/>
                    </a:p>
                  </a:txBody>
                  <a:tcPr/>
                </a:tc>
                <a:tc>
                  <a:txBody>
                    <a:bodyPr/>
                    <a:lstStyle/>
                    <a:p>
                      <a:endParaRPr lang="fr-FR" dirty="0"/>
                    </a:p>
                  </a:txBody>
                  <a:tcPr/>
                </a:tc>
              </a:tr>
              <a:tr h="513030">
                <a:tc>
                  <a:txBody>
                    <a:bodyPr/>
                    <a:lstStyle/>
                    <a:p>
                      <a:r>
                        <a:rPr lang="fr-FR" sz="1800" kern="1200" dirty="0" smtClean="0">
                          <a:solidFill>
                            <a:schemeClr val="dk1"/>
                          </a:solidFill>
                          <a:latin typeface="+mn-lt"/>
                          <a:ea typeface="+mn-ea"/>
                          <a:cs typeface="+mn-cs"/>
                        </a:rPr>
                        <a:t>Hygiène  dans tous ses états</a:t>
                      </a:r>
                      <a:endParaRPr lang="fr-FR" sz="1800" kern="1200" dirty="0">
                        <a:solidFill>
                          <a:schemeClr val="dk1"/>
                        </a:solidFill>
                        <a:latin typeface="+mn-lt"/>
                        <a:ea typeface="+mn-ea"/>
                        <a:cs typeface="+mn-cs"/>
                      </a:endParaRPr>
                    </a:p>
                  </a:txBody>
                  <a:tcPr/>
                </a:tc>
                <a:tc>
                  <a:txBody>
                    <a:bodyPr/>
                    <a:lstStyle/>
                    <a:p>
                      <a:endParaRPr lang="fr-FR" dirty="0"/>
                    </a:p>
                  </a:txBody>
                  <a:tcPr/>
                </a:tc>
                <a:tc>
                  <a:txBody>
                    <a:bodyPr/>
                    <a:lstStyle/>
                    <a:p>
                      <a:endParaRPr lang="fr-FR" dirty="0"/>
                    </a:p>
                  </a:txBody>
                  <a:tcPr/>
                </a:tc>
                <a:tc>
                  <a:txBody>
                    <a:bodyPr/>
                    <a:lstStyle/>
                    <a:p>
                      <a:endParaRPr lang="fr-FR" dirty="0"/>
                    </a:p>
                  </a:txBody>
                  <a:tcPr/>
                </a:tc>
              </a:tr>
              <a:tr h="61362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dirty="0" smtClean="0">
                          <a:solidFill>
                            <a:schemeClr val="dk1"/>
                          </a:solidFill>
                          <a:latin typeface="+mn-lt"/>
                          <a:ea typeface="+mn-ea"/>
                          <a:cs typeface="+mn-cs"/>
                        </a:rPr>
                        <a:t>Déchets  d’activités de soins</a:t>
                      </a:r>
                      <a:endParaRPr lang="fr-FR" dirty="0" smtClean="0"/>
                    </a:p>
                    <a:p>
                      <a:endParaRPr lang="fr-FR" dirty="0"/>
                    </a:p>
                  </a:txBody>
                  <a:tcPr/>
                </a:tc>
                <a:tc>
                  <a:txBody>
                    <a:bodyPr/>
                    <a:lstStyle/>
                    <a:p>
                      <a:endParaRPr lang="fr-FR" dirty="0"/>
                    </a:p>
                  </a:txBody>
                  <a:tcPr/>
                </a:tc>
                <a:tc>
                  <a:txBody>
                    <a:bodyPr/>
                    <a:lstStyle/>
                    <a:p>
                      <a:endParaRPr lang="fr-FR" dirty="0"/>
                    </a:p>
                  </a:txBody>
                  <a:tcPr/>
                </a:tc>
                <a:tc>
                  <a:txBody>
                    <a:bodyPr/>
                    <a:lstStyle/>
                    <a:p>
                      <a:endParaRPr lang="fr-FR"/>
                    </a:p>
                  </a:txBody>
                  <a:tcPr/>
                </a:tc>
              </a:tr>
              <a:tr h="61362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dirty="0" smtClean="0">
                          <a:solidFill>
                            <a:schemeClr val="dk1"/>
                          </a:solidFill>
                          <a:latin typeface="+mn-lt"/>
                          <a:ea typeface="+mn-ea"/>
                          <a:cs typeface="+mn-cs"/>
                        </a:rPr>
                        <a:t>Acte  transfusionnel</a:t>
                      </a:r>
                      <a:endParaRPr lang="fr-FR" dirty="0" smtClean="0"/>
                    </a:p>
                    <a:p>
                      <a:endParaRPr lang="fr-FR" dirty="0"/>
                    </a:p>
                  </a:txBody>
                  <a:tcPr/>
                </a:tc>
                <a:tc>
                  <a:txBody>
                    <a:bodyPr/>
                    <a:lstStyle/>
                    <a:p>
                      <a:endParaRPr lang="fr-FR"/>
                    </a:p>
                  </a:txBody>
                  <a:tcPr/>
                </a:tc>
                <a:tc>
                  <a:txBody>
                    <a:bodyPr/>
                    <a:lstStyle/>
                    <a:p>
                      <a:endParaRPr lang="fr-FR" dirty="0"/>
                    </a:p>
                  </a:txBody>
                  <a:tcPr/>
                </a:tc>
                <a:tc>
                  <a:txBody>
                    <a:bodyPr/>
                    <a:lstStyle/>
                    <a:p>
                      <a:endParaRPr lang="fr-FR"/>
                    </a:p>
                  </a:txBody>
                  <a:tcPr/>
                </a:tc>
              </a:tr>
              <a:tr h="61362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dirty="0" smtClean="0">
                          <a:solidFill>
                            <a:schemeClr val="dk1"/>
                          </a:solidFill>
                          <a:latin typeface="+mn-lt"/>
                          <a:ea typeface="+mn-ea"/>
                          <a:cs typeface="+mn-cs"/>
                        </a:rPr>
                        <a:t>Pansements en soins infirmiers</a:t>
                      </a:r>
                      <a:endParaRPr lang="fr-FR" dirty="0" smtClean="0"/>
                    </a:p>
                    <a:p>
                      <a:endParaRPr lang="fr-FR" dirty="0"/>
                    </a:p>
                  </a:txBody>
                  <a:tcPr/>
                </a:tc>
                <a:tc>
                  <a:txBody>
                    <a:bodyPr/>
                    <a:lstStyle/>
                    <a:p>
                      <a:endParaRPr lang="fr-FR"/>
                    </a:p>
                  </a:txBody>
                  <a:tcPr/>
                </a:tc>
                <a:tc>
                  <a:txBody>
                    <a:bodyPr/>
                    <a:lstStyle/>
                    <a:p>
                      <a:endParaRPr lang="fr-FR" dirty="0"/>
                    </a:p>
                  </a:txBody>
                  <a:tcPr/>
                </a:tc>
                <a:tc>
                  <a:txBody>
                    <a:bodyPr/>
                    <a:lstStyle/>
                    <a:p>
                      <a:endParaRPr lang="fr-FR"/>
                    </a:p>
                  </a:txBody>
                  <a:tcPr/>
                </a:tc>
              </a:tr>
              <a:tr h="87660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dirty="0" smtClean="0">
                          <a:solidFill>
                            <a:schemeClr val="dk1"/>
                          </a:solidFill>
                          <a:latin typeface="+mn-lt"/>
                          <a:ea typeface="+mn-ea"/>
                          <a:cs typeface="+mn-cs"/>
                        </a:rPr>
                        <a:t>Les mesures préventives de l’infirmier contre la contamination manuportés</a:t>
                      </a:r>
                      <a:endParaRPr lang="fr-FR" dirty="0" smtClean="0"/>
                    </a:p>
                    <a:p>
                      <a:endParaRPr lang="fr-FR" dirty="0"/>
                    </a:p>
                  </a:txBody>
                  <a:tcPr/>
                </a:tc>
                <a:tc>
                  <a:txBody>
                    <a:bodyPr/>
                    <a:lstStyle/>
                    <a:p>
                      <a:endParaRPr lang="fr-FR"/>
                    </a:p>
                  </a:txBody>
                  <a:tcPr/>
                </a:tc>
                <a:tc>
                  <a:txBody>
                    <a:bodyPr/>
                    <a:lstStyle/>
                    <a:p>
                      <a:endParaRPr lang="fr-FR" dirty="0"/>
                    </a:p>
                  </a:txBody>
                  <a:tcPr/>
                </a:tc>
                <a:tc>
                  <a:txBody>
                    <a:bodyPr/>
                    <a:lstStyle/>
                    <a:p>
                      <a:endParaRPr lang="fr-FR" dirty="0"/>
                    </a:p>
                  </a:txBody>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graphicFrame>
        <p:nvGraphicFramePr>
          <p:cNvPr id="4" name="Espace réservé du contenu 3"/>
          <p:cNvGraphicFramePr>
            <a:graphicFrameLocks noGrp="1"/>
          </p:cNvGraphicFramePr>
          <p:nvPr>
            <p:ph idx="1"/>
          </p:nvPr>
        </p:nvGraphicFramePr>
        <p:xfrm>
          <a:off x="457200" y="285725"/>
          <a:ext cx="8472520" cy="5838672"/>
        </p:xfrm>
        <a:graphic>
          <a:graphicData uri="http://schemas.openxmlformats.org/drawingml/2006/table">
            <a:tbl>
              <a:tblPr firstRow="1" bandRow="1">
                <a:tableStyleId>{5C22544A-7EE6-4342-B048-85BDC9FD1C3A}</a:tableStyleId>
              </a:tblPr>
              <a:tblGrid>
                <a:gridCol w="3471858"/>
                <a:gridCol w="1571636"/>
                <a:gridCol w="1714512"/>
                <a:gridCol w="1714514"/>
              </a:tblGrid>
              <a:tr h="469455">
                <a:tc>
                  <a:txBody>
                    <a:bodyPr/>
                    <a:lstStyle/>
                    <a:p>
                      <a:r>
                        <a:rPr lang="fr-FR" dirty="0" smtClean="0"/>
                        <a:t>Thème</a:t>
                      </a:r>
                      <a:endParaRPr lang="fr-FR" dirty="0"/>
                    </a:p>
                  </a:txBody>
                  <a:tcPr/>
                </a:tc>
                <a:tc>
                  <a:txBody>
                    <a:bodyPr/>
                    <a:lstStyle/>
                    <a:p>
                      <a:r>
                        <a:rPr lang="fr-FR" dirty="0" smtClean="0"/>
                        <a:t>Animation</a:t>
                      </a:r>
                      <a:endParaRPr lang="fr-FR" dirty="0"/>
                    </a:p>
                  </a:txBody>
                  <a:tcPr/>
                </a:tc>
                <a:tc>
                  <a:txBody>
                    <a:bodyPr/>
                    <a:lstStyle/>
                    <a:p>
                      <a:r>
                        <a:rPr lang="fr-FR" dirty="0" smtClean="0"/>
                        <a:t>Date</a:t>
                      </a:r>
                      <a:endParaRPr lang="fr-FR" dirty="0"/>
                    </a:p>
                  </a:txBody>
                  <a:tcPr/>
                </a:tc>
                <a:tc>
                  <a:txBody>
                    <a:bodyPr/>
                    <a:lstStyle/>
                    <a:p>
                      <a:r>
                        <a:rPr lang="fr-FR" dirty="0" smtClean="0"/>
                        <a:t>Horaire </a:t>
                      </a:r>
                      <a:endParaRPr lang="fr-FR" dirty="0"/>
                    </a:p>
                  </a:txBody>
                  <a:tcPr/>
                </a:tc>
              </a:tr>
              <a:tr h="6480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dirty="0" smtClean="0">
                          <a:solidFill>
                            <a:schemeClr val="dk1"/>
                          </a:solidFill>
                          <a:latin typeface="+mn-lt"/>
                          <a:ea typeface="+mn-ea"/>
                          <a:cs typeface="+mn-cs"/>
                        </a:rPr>
                        <a:t>Chariot d’urgence</a:t>
                      </a:r>
                      <a:endParaRPr lang="fr-FR" dirty="0" smtClean="0"/>
                    </a:p>
                    <a:p>
                      <a:endParaRPr lang="fr-FR" dirty="0"/>
                    </a:p>
                  </a:txBody>
                  <a:tcPr/>
                </a:tc>
                <a:tc>
                  <a:txBody>
                    <a:bodyPr/>
                    <a:lstStyle/>
                    <a:p>
                      <a:endParaRPr lang="fr-FR"/>
                    </a:p>
                  </a:txBody>
                  <a:tcPr/>
                </a:tc>
                <a:tc>
                  <a:txBody>
                    <a:bodyPr/>
                    <a:lstStyle/>
                    <a:p>
                      <a:endParaRPr lang="fr-FR"/>
                    </a:p>
                  </a:txBody>
                  <a:tcPr/>
                </a:tc>
                <a:tc>
                  <a:txBody>
                    <a:bodyPr/>
                    <a:lstStyle/>
                    <a:p>
                      <a:endParaRPr lang="fr-FR"/>
                    </a:p>
                  </a:txBody>
                  <a:tcPr/>
                </a:tc>
              </a:tr>
              <a:tr h="6480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dirty="0" smtClean="0">
                          <a:solidFill>
                            <a:schemeClr val="dk1"/>
                          </a:solidFill>
                          <a:latin typeface="+mn-lt"/>
                          <a:ea typeface="+mn-ea"/>
                          <a:cs typeface="+mn-cs"/>
                        </a:rPr>
                        <a:t>Relation soignant -soigné</a:t>
                      </a:r>
                      <a:endParaRPr lang="fr-FR" dirty="0" smtClean="0"/>
                    </a:p>
                    <a:p>
                      <a:endParaRPr lang="fr-FR" dirty="0"/>
                    </a:p>
                  </a:txBody>
                  <a:tcPr/>
                </a:tc>
                <a:tc>
                  <a:txBody>
                    <a:bodyPr/>
                    <a:lstStyle/>
                    <a:p>
                      <a:endParaRPr lang="fr-FR" dirty="0"/>
                    </a:p>
                  </a:txBody>
                  <a:tcPr/>
                </a:tc>
                <a:tc>
                  <a:txBody>
                    <a:bodyPr/>
                    <a:lstStyle/>
                    <a:p>
                      <a:endParaRPr lang="fr-FR"/>
                    </a:p>
                  </a:txBody>
                  <a:tcPr/>
                </a:tc>
                <a:tc>
                  <a:txBody>
                    <a:bodyPr/>
                    <a:lstStyle/>
                    <a:p>
                      <a:endParaRPr lang="fr-FR"/>
                    </a:p>
                  </a:txBody>
                  <a:tcPr/>
                </a:tc>
              </a:tr>
              <a:tr h="6480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dirty="0" smtClean="0">
                          <a:solidFill>
                            <a:schemeClr val="dk1"/>
                          </a:solidFill>
                          <a:latin typeface="+mn-lt"/>
                          <a:ea typeface="+mn-ea"/>
                          <a:cs typeface="+mn-cs"/>
                        </a:rPr>
                        <a:t>Education thérapeutique</a:t>
                      </a:r>
                      <a:endParaRPr lang="fr-FR" dirty="0" smtClean="0"/>
                    </a:p>
                    <a:p>
                      <a:endParaRPr lang="fr-FR" dirty="0"/>
                    </a:p>
                  </a:txBody>
                  <a:tcPr/>
                </a:tc>
                <a:tc>
                  <a:txBody>
                    <a:bodyPr/>
                    <a:lstStyle/>
                    <a:p>
                      <a:endParaRPr lang="fr-FR" dirty="0"/>
                    </a:p>
                  </a:txBody>
                  <a:tcPr/>
                </a:tc>
                <a:tc>
                  <a:txBody>
                    <a:bodyPr/>
                    <a:lstStyle/>
                    <a:p>
                      <a:endParaRPr lang="fr-FR"/>
                    </a:p>
                  </a:txBody>
                  <a:tcPr/>
                </a:tc>
                <a:tc>
                  <a:txBody>
                    <a:bodyPr/>
                    <a:lstStyle/>
                    <a:p>
                      <a:endParaRPr lang="fr-FR"/>
                    </a:p>
                  </a:txBody>
                  <a:tcPr/>
                </a:tc>
              </a:tr>
              <a:tr h="92572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dirty="0" smtClean="0">
                          <a:solidFill>
                            <a:schemeClr val="dk1"/>
                          </a:solidFill>
                          <a:latin typeface="+mn-lt"/>
                          <a:ea typeface="+mn-ea"/>
                          <a:cs typeface="+mn-cs"/>
                        </a:rPr>
                        <a:t>Pose et surveillance  de la sonde nasogastrique</a:t>
                      </a:r>
                      <a:endParaRPr lang="fr-FR" dirty="0" smtClean="0"/>
                    </a:p>
                    <a:p>
                      <a:endParaRPr lang="fr-FR" dirty="0"/>
                    </a:p>
                  </a:txBody>
                  <a:tcPr/>
                </a:tc>
                <a:tc>
                  <a:txBody>
                    <a:bodyPr/>
                    <a:lstStyle/>
                    <a:p>
                      <a:endParaRPr lang="fr-FR" dirty="0"/>
                    </a:p>
                  </a:txBody>
                  <a:tcPr/>
                </a:tc>
                <a:tc>
                  <a:txBody>
                    <a:bodyPr/>
                    <a:lstStyle/>
                    <a:p>
                      <a:endParaRPr lang="fr-FR" dirty="0"/>
                    </a:p>
                  </a:txBody>
                  <a:tcPr/>
                </a:tc>
                <a:tc>
                  <a:txBody>
                    <a:bodyPr/>
                    <a:lstStyle/>
                    <a:p>
                      <a:endParaRPr lang="fr-FR"/>
                    </a:p>
                  </a:txBody>
                  <a:tcPr/>
                </a:tc>
              </a:tr>
              <a:tr h="92572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dirty="0" smtClean="0">
                          <a:solidFill>
                            <a:schemeClr val="dk1"/>
                          </a:solidFill>
                          <a:latin typeface="+mn-lt"/>
                          <a:ea typeface="+mn-ea"/>
                          <a:cs typeface="+mn-cs"/>
                        </a:rPr>
                        <a:t>Pose  et   gestion d’une sonde urinaire </a:t>
                      </a:r>
                      <a:endParaRPr lang="fr-FR" dirty="0" smtClean="0"/>
                    </a:p>
                    <a:p>
                      <a:endParaRPr lang="fr-FR" dirty="0"/>
                    </a:p>
                  </a:txBody>
                  <a:tcPr/>
                </a:tc>
                <a:tc>
                  <a:txBody>
                    <a:bodyPr/>
                    <a:lstStyle/>
                    <a:p>
                      <a:endParaRPr lang="fr-FR" dirty="0"/>
                    </a:p>
                  </a:txBody>
                  <a:tcPr/>
                </a:tc>
                <a:tc>
                  <a:txBody>
                    <a:bodyPr/>
                    <a:lstStyle/>
                    <a:p>
                      <a:endParaRPr lang="fr-FR"/>
                    </a:p>
                  </a:txBody>
                  <a:tcPr/>
                </a:tc>
                <a:tc>
                  <a:txBody>
                    <a:bodyPr/>
                    <a:lstStyle/>
                    <a:p>
                      <a:endParaRPr lang="fr-FR"/>
                    </a:p>
                  </a:txBody>
                  <a:tcPr/>
                </a:tc>
              </a:tr>
              <a:tr h="92572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dirty="0" smtClean="0">
                          <a:solidFill>
                            <a:schemeClr val="dk1"/>
                          </a:solidFill>
                          <a:latin typeface="+mn-lt"/>
                          <a:ea typeface="+mn-ea"/>
                          <a:cs typeface="+mn-cs"/>
                        </a:rPr>
                        <a:t>Surveillance d’un patient diabétique sous-insuline</a:t>
                      </a:r>
                      <a:endParaRPr lang="fr-FR" dirty="0" smtClean="0"/>
                    </a:p>
                    <a:p>
                      <a:endParaRPr lang="fr-FR" dirty="0"/>
                    </a:p>
                  </a:txBody>
                  <a:tcPr/>
                </a:tc>
                <a:tc>
                  <a:txBody>
                    <a:bodyPr/>
                    <a:lstStyle/>
                    <a:p>
                      <a:endParaRPr lang="fr-FR"/>
                    </a:p>
                  </a:txBody>
                  <a:tcPr/>
                </a:tc>
                <a:tc>
                  <a:txBody>
                    <a:bodyPr/>
                    <a:lstStyle/>
                    <a:p>
                      <a:endParaRPr lang="fr-FR"/>
                    </a:p>
                  </a:txBody>
                  <a:tcPr/>
                </a:tc>
                <a:tc>
                  <a:txBody>
                    <a:bodyPr/>
                    <a:lstStyle/>
                    <a:p>
                      <a:endParaRPr lang="fr-FR"/>
                    </a:p>
                  </a:txBody>
                  <a:tcPr/>
                </a:tc>
              </a:tr>
              <a:tr h="6480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dirty="0" smtClean="0">
                          <a:solidFill>
                            <a:schemeClr val="dk1"/>
                          </a:solidFill>
                          <a:latin typeface="+mn-lt"/>
                          <a:ea typeface="+mn-ea"/>
                          <a:cs typeface="+mn-cs"/>
                        </a:rPr>
                        <a:t>Electrocardiogramme  (Atelier)</a:t>
                      </a:r>
                      <a:endParaRPr lang="fr-FR" dirty="0" smtClean="0"/>
                    </a:p>
                    <a:p>
                      <a:endParaRPr lang="fr-FR" dirty="0"/>
                    </a:p>
                  </a:txBody>
                  <a:tcPr/>
                </a:tc>
                <a:tc>
                  <a:txBody>
                    <a:bodyPr/>
                    <a:lstStyle/>
                    <a:p>
                      <a:endParaRPr lang="fr-FR"/>
                    </a:p>
                  </a:txBody>
                  <a:tcPr/>
                </a:tc>
                <a:tc>
                  <a:txBody>
                    <a:bodyPr/>
                    <a:lstStyle/>
                    <a:p>
                      <a:endParaRPr lang="fr-FR" dirty="0"/>
                    </a:p>
                  </a:txBody>
                  <a:tcPr/>
                </a:tc>
                <a:tc>
                  <a:txBody>
                    <a:bodyPr/>
                    <a:lstStyle/>
                    <a:p>
                      <a:endParaRPr lang="fr-FR" dirty="0"/>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b="1" dirty="0" smtClean="0"/>
              <a:t>Contexte</a:t>
            </a:r>
            <a:endParaRPr lang="fr-FR" sz="2400" b="1" dirty="0"/>
          </a:p>
        </p:txBody>
      </p:sp>
      <p:sp>
        <p:nvSpPr>
          <p:cNvPr id="3" name="Espace réservé du contenu 2"/>
          <p:cNvSpPr>
            <a:spLocks noGrp="1"/>
          </p:cNvSpPr>
          <p:nvPr>
            <p:ph idx="1"/>
          </p:nvPr>
        </p:nvSpPr>
        <p:spPr/>
        <p:txBody>
          <a:bodyPr>
            <a:normAutofit/>
          </a:bodyPr>
          <a:lstStyle/>
          <a:p>
            <a:pPr algn="just">
              <a:buFont typeface="Wingdings" pitchFamily="2" charset="2"/>
              <a:buChar char="Ø"/>
            </a:pPr>
            <a:r>
              <a:rPr lang="fr-FR" sz="2000" dirty="0" smtClean="0"/>
              <a:t>Pendant  un long moment, les surveillants du CNC ont  éprouvé le besoin de disposer d’un plan de formation, issu d’un processus de diagnostic des capacités basé sur l’observation et les entretiens  avec le personnel infirmier.</a:t>
            </a:r>
          </a:p>
          <a:p>
            <a:pPr algn="just">
              <a:buFont typeface="Wingdings" pitchFamily="2" charset="2"/>
              <a:buChar char="Ø"/>
            </a:pPr>
            <a:r>
              <a:rPr lang="fr-FR" sz="2000" dirty="0" smtClean="0"/>
              <a:t>La formation continue  pour le personnel infirmier  dans un centre de cardiologie est essentielle pour garantir une prise en charge  optimale des patients souffrant de  pathologies  cardiovasculaires.</a:t>
            </a:r>
          </a:p>
          <a:p>
            <a:pPr marL="0" indent="0" algn="just">
              <a:buNone/>
            </a:pPr>
            <a:endParaRPr lang="fr-FR" sz="2000" dirty="0" smtClean="0"/>
          </a:p>
          <a:p>
            <a:pPr algn="just">
              <a:buFont typeface="Wingdings" pitchFamily="2" charset="2"/>
              <a:buChar char="Ø"/>
            </a:pPr>
            <a:r>
              <a:rPr lang="fr-FR" sz="2000" dirty="0" smtClean="0"/>
              <a:t>Ce processus  qui a permis d’analyser la situation actuelle, d’identifier les principaux problèmes  et de prioriser  les besoins en terme  de formation continue, servira de base au programme de formation qui sera élaboré, en vue d’un renforcement des compétences </a:t>
            </a:r>
            <a:r>
              <a:rPr lang="fr-FR" sz="2000" dirty="0"/>
              <a:t>du personnel du CNC et d’une </a:t>
            </a:r>
            <a:r>
              <a:rPr lang="fr-FR" sz="2000" dirty="0" smtClean="0"/>
              <a:t>amélioration de la qualité des prestations offertes aux usagers.</a:t>
            </a:r>
          </a:p>
          <a:p>
            <a:pPr algn="just">
              <a:buNone/>
            </a:pPr>
            <a:endParaRPr lang="fr-FR" sz="2000" dirty="0" smtClean="0"/>
          </a:p>
          <a:p>
            <a:pPr>
              <a:buNone/>
            </a:pPr>
            <a:endParaRPr lang="fr-FR" sz="2400" dirty="0" smtClean="0"/>
          </a:p>
          <a:p>
            <a:pPr>
              <a:buNone/>
            </a:pPr>
            <a:endParaRPr lang="fr-FR" sz="2400" dirty="0" smtClean="0"/>
          </a:p>
          <a:p>
            <a:pPr>
              <a:buNone/>
            </a:pPr>
            <a:endParaRPr lang="fr-FR"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graphicFrame>
        <p:nvGraphicFramePr>
          <p:cNvPr id="4" name="Espace réservé du contenu 3"/>
          <p:cNvGraphicFramePr>
            <a:graphicFrameLocks noGrp="1"/>
          </p:cNvGraphicFramePr>
          <p:nvPr>
            <p:ph idx="1"/>
          </p:nvPr>
        </p:nvGraphicFramePr>
        <p:xfrm>
          <a:off x="142844" y="-2"/>
          <a:ext cx="9001156" cy="4890301"/>
        </p:xfrm>
        <a:graphic>
          <a:graphicData uri="http://schemas.openxmlformats.org/drawingml/2006/table">
            <a:tbl>
              <a:tblPr firstRow="1" bandRow="1">
                <a:tableStyleId>{5C22544A-7EE6-4342-B048-85BDC9FD1C3A}</a:tableStyleId>
              </a:tblPr>
              <a:tblGrid>
                <a:gridCol w="4031765"/>
                <a:gridCol w="1640848"/>
                <a:gridCol w="1875253"/>
                <a:gridCol w="1453290"/>
              </a:tblGrid>
              <a:tr h="67979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Thème</a:t>
                      </a:r>
                    </a:p>
                    <a:p>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Animation</a:t>
                      </a:r>
                    </a:p>
                    <a:p>
                      <a:endParaRPr lang="fr-FR" dirty="0"/>
                    </a:p>
                  </a:txBody>
                  <a:tcPr/>
                </a:tc>
                <a:tc>
                  <a:txBody>
                    <a:bodyPr/>
                    <a:lstStyle/>
                    <a:p>
                      <a:r>
                        <a:rPr lang="fr-FR" dirty="0" smtClean="0"/>
                        <a:t>Date</a:t>
                      </a:r>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Horaire</a:t>
                      </a:r>
                    </a:p>
                    <a:p>
                      <a:endParaRPr lang="fr-FR" dirty="0"/>
                    </a:p>
                  </a:txBody>
                  <a:tcPr/>
                </a:tc>
              </a:tr>
              <a:tr h="67979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dirty="0" smtClean="0">
                          <a:solidFill>
                            <a:schemeClr val="dk1"/>
                          </a:solidFill>
                          <a:latin typeface="+mn-lt"/>
                          <a:ea typeface="+mn-ea"/>
                          <a:cs typeface="+mn-cs"/>
                        </a:rPr>
                        <a:t>Démarche de   soins</a:t>
                      </a:r>
                      <a:endParaRPr lang="fr-FR" dirty="0" smtClean="0"/>
                    </a:p>
                    <a:p>
                      <a:endParaRPr lang="fr-FR" dirty="0"/>
                    </a:p>
                  </a:txBody>
                  <a:tcPr/>
                </a:tc>
                <a:tc>
                  <a:txBody>
                    <a:bodyPr/>
                    <a:lstStyle/>
                    <a:p>
                      <a:endParaRPr lang="fr-FR" dirty="0"/>
                    </a:p>
                  </a:txBody>
                  <a:tcPr/>
                </a:tc>
                <a:tc>
                  <a:txBody>
                    <a:bodyPr/>
                    <a:lstStyle/>
                    <a:p>
                      <a:endParaRPr lang="fr-FR"/>
                    </a:p>
                  </a:txBody>
                  <a:tcPr/>
                </a:tc>
                <a:tc>
                  <a:txBody>
                    <a:bodyPr/>
                    <a:lstStyle/>
                    <a:p>
                      <a:endParaRPr lang="fr-FR" dirty="0"/>
                    </a:p>
                  </a:txBody>
                  <a:tcPr/>
                </a:tc>
              </a:tr>
              <a:tr h="688918">
                <a:tc>
                  <a:txBody>
                    <a:bodyPr/>
                    <a:lstStyle/>
                    <a:p>
                      <a:r>
                        <a:rPr lang="fr-FR" dirty="0" smtClean="0"/>
                        <a:t>Gestion des médicaments</a:t>
                      </a:r>
                      <a:endParaRPr lang="fr-FR" dirty="0"/>
                    </a:p>
                  </a:txBody>
                  <a:tcPr/>
                </a:tc>
                <a:tc>
                  <a:txBody>
                    <a:bodyPr/>
                    <a:lstStyle/>
                    <a:p>
                      <a:r>
                        <a:rPr lang="fr-FR" dirty="0" smtClean="0"/>
                        <a:t>SENI</a:t>
                      </a:r>
                      <a:r>
                        <a:rPr lang="fr-FR" baseline="0" dirty="0" smtClean="0"/>
                        <a:t> GUEYE</a:t>
                      </a:r>
                      <a:endParaRPr lang="fr-FR" dirty="0"/>
                    </a:p>
                  </a:txBody>
                  <a:tcPr/>
                </a:tc>
                <a:tc>
                  <a:txBody>
                    <a:bodyPr/>
                    <a:lstStyle/>
                    <a:p>
                      <a:endParaRPr lang="fr-FR"/>
                    </a:p>
                  </a:txBody>
                  <a:tcPr/>
                </a:tc>
                <a:tc>
                  <a:txBody>
                    <a:bodyPr/>
                    <a:lstStyle/>
                    <a:p>
                      <a:endParaRPr lang="fr-FR" dirty="0"/>
                    </a:p>
                  </a:txBody>
                  <a:tcPr/>
                </a:tc>
              </a:tr>
              <a:tr h="568357">
                <a:tc>
                  <a:txBody>
                    <a:bodyPr/>
                    <a:lstStyle/>
                    <a:p>
                      <a:endParaRPr lang="fr-FR" dirty="0"/>
                    </a:p>
                  </a:txBody>
                  <a:tcPr/>
                </a:tc>
                <a:tc>
                  <a:txBody>
                    <a:bodyPr/>
                    <a:lstStyle/>
                    <a:p>
                      <a:endParaRPr lang="fr-FR" dirty="0"/>
                    </a:p>
                  </a:txBody>
                  <a:tcPr/>
                </a:tc>
                <a:tc>
                  <a:txBody>
                    <a:bodyPr/>
                    <a:lstStyle/>
                    <a:p>
                      <a:endParaRPr lang="fr-FR"/>
                    </a:p>
                  </a:txBody>
                  <a:tcPr/>
                </a:tc>
                <a:tc>
                  <a:txBody>
                    <a:bodyPr/>
                    <a:lstStyle/>
                    <a:p>
                      <a:endParaRPr lang="fr-FR"/>
                    </a:p>
                  </a:txBody>
                  <a:tcPr/>
                </a:tc>
              </a:tr>
              <a:tr h="568357">
                <a:tc>
                  <a:txBody>
                    <a:bodyPr/>
                    <a:lstStyle/>
                    <a:p>
                      <a:endParaRPr lang="fr-FR"/>
                    </a:p>
                  </a:txBody>
                  <a:tcPr/>
                </a:tc>
                <a:tc>
                  <a:txBody>
                    <a:bodyPr/>
                    <a:lstStyle/>
                    <a:p>
                      <a:endParaRPr lang="fr-FR"/>
                    </a:p>
                  </a:txBody>
                  <a:tcPr/>
                </a:tc>
                <a:tc>
                  <a:txBody>
                    <a:bodyPr/>
                    <a:lstStyle/>
                    <a:p>
                      <a:endParaRPr lang="fr-FR" dirty="0"/>
                    </a:p>
                  </a:txBody>
                  <a:tcPr/>
                </a:tc>
                <a:tc>
                  <a:txBody>
                    <a:bodyPr/>
                    <a:lstStyle/>
                    <a:p>
                      <a:endParaRPr lang="fr-FR"/>
                    </a:p>
                  </a:txBody>
                  <a:tcPr/>
                </a:tc>
              </a:tr>
              <a:tr h="568357">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r>
              <a:tr h="568357">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r>
              <a:tr h="568357">
                <a:tc>
                  <a:txBody>
                    <a:bodyPr/>
                    <a:lstStyle/>
                    <a:p>
                      <a:endParaRPr lang="fr-FR" dirty="0"/>
                    </a:p>
                  </a:txBody>
                  <a:tcPr/>
                </a:tc>
                <a:tc>
                  <a:txBody>
                    <a:bodyPr/>
                    <a:lstStyle/>
                    <a:p>
                      <a:endParaRPr lang="fr-FR" dirty="0"/>
                    </a:p>
                  </a:txBody>
                  <a:tcPr/>
                </a:tc>
                <a:tc>
                  <a:txBody>
                    <a:bodyPr/>
                    <a:lstStyle/>
                    <a:p>
                      <a:endParaRPr lang="fr-FR"/>
                    </a:p>
                  </a:txBody>
                  <a:tcPr/>
                </a:tc>
                <a:tc>
                  <a:txBody>
                    <a:bodyPr/>
                    <a:lstStyle/>
                    <a:p>
                      <a:endParaRPr lang="fr-FR" dirty="0"/>
                    </a:p>
                  </a:txBody>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b="1" dirty="0" smtClean="0"/>
              <a:t>Evaluation</a:t>
            </a:r>
            <a:endParaRPr lang="fr-FR" sz="2400" b="1" dirty="0"/>
          </a:p>
        </p:txBody>
      </p:sp>
      <p:sp>
        <p:nvSpPr>
          <p:cNvPr id="3" name="Espace réservé du contenu 2"/>
          <p:cNvSpPr>
            <a:spLocks noGrp="1"/>
          </p:cNvSpPr>
          <p:nvPr>
            <p:ph idx="1"/>
          </p:nvPr>
        </p:nvSpPr>
        <p:spPr/>
        <p:txBody>
          <a:bodyPr>
            <a:normAutofit/>
          </a:bodyPr>
          <a:lstStyle/>
          <a:p>
            <a:pPr marL="358775" algn="just">
              <a:buNone/>
            </a:pPr>
            <a:r>
              <a:rPr lang="fr-FR" sz="2000" dirty="0" smtClean="0"/>
              <a:t>     L’évaluation de l’efficacité d’une formation est  essentielle  pour mesurer  son impact et garantir sa pertinence .</a:t>
            </a:r>
          </a:p>
          <a:p>
            <a:pPr marL="358775" algn="just">
              <a:buFont typeface="Wingdings" pitchFamily="2" charset="2"/>
              <a:buChar char="Ø"/>
            </a:pPr>
            <a:r>
              <a:rPr lang="fr-FR" sz="2000" dirty="0" smtClean="0"/>
              <a:t>L’évaluation à chaud nous  permettra d’identifier les points d’amélioration et les modalités de la session.</a:t>
            </a:r>
          </a:p>
          <a:p>
            <a:pPr marL="358775" algn="just">
              <a:buNone/>
            </a:pPr>
            <a:endParaRPr lang="fr-FR" sz="2000" dirty="0" smtClean="0"/>
          </a:p>
          <a:p>
            <a:pPr marL="358775" algn="just">
              <a:buFont typeface="Wingdings" pitchFamily="2" charset="2"/>
              <a:buChar char="Ø"/>
            </a:pPr>
            <a:r>
              <a:rPr lang="fr-FR" sz="2000" dirty="0" smtClean="0"/>
              <a:t> Un questionnaire de satisfaction est aussi l’occasion de mesurer si les contenus ont été adaptés aux attentes et aux objectifs d’apprentissage.</a:t>
            </a:r>
          </a:p>
          <a:p>
            <a:pPr marL="358775" algn="just">
              <a:buNone/>
            </a:pPr>
            <a:endParaRPr lang="fr-FR" sz="2000" dirty="0" smtClean="0"/>
          </a:p>
          <a:p>
            <a:pPr marL="358775" algn="just">
              <a:buFont typeface="Wingdings" pitchFamily="2" charset="2"/>
              <a:buChar char="Ø"/>
            </a:pPr>
            <a:r>
              <a:rPr lang="fr-FR" sz="2000" dirty="0" smtClean="0"/>
              <a:t>Une  évaluation à froid  sera faite plusieurs semaines après; il s’agira de vérifier si le personnel à mis en œuvre les compétences acquises  pendant la formation.</a:t>
            </a:r>
            <a:endParaRPr lang="fr-FR"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285720" y="571480"/>
            <a:ext cx="8643998" cy="5554683"/>
          </a:xfrm>
        </p:spPr>
        <p:txBody>
          <a:bodyPr>
            <a:normAutofit/>
          </a:bodyPr>
          <a:lstStyle/>
          <a:p>
            <a:pPr>
              <a:buNone/>
            </a:pPr>
            <a:r>
              <a:rPr lang="fr-FR" sz="2000" dirty="0" smtClean="0"/>
              <a:t>     Pour répondre au défi du  développement des compétences du personnel,   des stratégies pédagogiques  ont été  établit comme suit:</a:t>
            </a:r>
          </a:p>
          <a:p>
            <a:pPr>
              <a:buNone/>
            </a:pPr>
            <a:endParaRPr lang="fr-FR" sz="2000" dirty="0" smtClean="0"/>
          </a:p>
          <a:p>
            <a:pPr>
              <a:buFont typeface="Wingdings" pitchFamily="2" charset="2"/>
              <a:buChar char="Ø"/>
            </a:pPr>
            <a:r>
              <a:rPr lang="fr-FR" sz="2000" dirty="0" smtClean="0"/>
              <a:t>Choix  des thèmes généraux  pour la première session qui nous permettront de   renforcer les connaissances et compétences du personnel .</a:t>
            </a:r>
          </a:p>
          <a:p>
            <a:pPr>
              <a:buFont typeface="Wingdings" pitchFamily="2" charset="2"/>
              <a:buChar char="Ø"/>
            </a:pPr>
            <a:endParaRPr lang="fr-FR" sz="2000" dirty="0" smtClean="0"/>
          </a:p>
          <a:p>
            <a:pPr>
              <a:buFont typeface="Wingdings" pitchFamily="2" charset="2"/>
              <a:buChar char="Ø"/>
            </a:pPr>
            <a:endParaRPr lang="fr-FR" sz="2000" dirty="0" smtClean="0"/>
          </a:p>
          <a:p>
            <a:pPr>
              <a:buNone/>
            </a:pPr>
            <a:endParaRPr lang="fr-FR" sz="2000" dirty="0" smtClean="0"/>
          </a:p>
          <a:p>
            <a:pPr>
              <a:buFont typeface="Wingdings" pitchFamily="2" charset="2"/>
              <a:buChar char="Ø"/>
            </a:pPr>
            <a:r>
              <a:rPr lang="fr-FR" sz="2000" dirty="0" smtClean="0"/>
              <a:t>D’autres formations  seront programmer  après la fin de la session avec des thèmes plus spécifiques à la cardiologie.</a:t>
            </a:r>
          </a:p>
          <a:p>
            <a:pPr>
              <a:buNone/>
            </a:pPr>
            <a:endParaRPr lang="fr-FR"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0" y="1844675"/>
            <a:ext cx="8229600" cy="4799013"/>
          </a:xfrm>
        </p:spPr>
        <p:txBody>
          <a:bodyPr>
            <a:normAutofit/>
          </a:bodyPr>
          <a:lstStyle/>
          <a:p>
            <a:pPr algn="just" fontAlgn="base">
              <a:buFont typeface="Wingdings" panose="05000000000000000000" pitchFamily="2" charset="2"/>
              <a:buChar char="Ø"/>
            </a:pPr>
            <a:r>
              <a:rPr lang="fr-FR" sz="2000" dirty="0"/>
              <a:t>Le plan de formation est un document sur lequel </a:t>
            </a:r>
            <a:r>
              <a:rPr lang="fr-FR" sz="2000" dirty="0" smtClean="0"/>
              <a:t>un établissement </a:t>
            </a:r>
            <a:r>
              <a:rPr lang="fr-FR" sz="2000" dirty="0"/>
              <a:t>inscrit tous les besoins en formations de </a:t>
            </a:r>
            <a:r>
              <a:rPr lang="fr-FR" sz="2000" dirty="0" smtClean="0"/>
              <a:t>son personnel, </a:t>
            </a:r>
            <a:r>
              <a:rPr lang="fr-FR" sz="2000" dirty="0"/>
              <a:t>ainsi que les moyens à mettre en place pour les réaliser. Le plan de formation doit donc être précédé d’un recensement des besoins en formation, ainsi que des prévisions de formations pour l’année </a:t>
            </a:r>
            <a:r>
              <a:rPr lang="fr-FR" sz="2000" dirty="0" smtClean="0"/>
              <a:t>à venir (N+1).</a:t>
            </a:r>
          </a:p>
          <a:p>
            <a:pPr marL="0" indent="0" algn="just" fontAlgn="base">
              <a:buNone/>
            </a:pPr>
            <a:endParaRPr lang="fr-FR" sz="2000" dirty="0" smtClean="0"/>
          </a:p>
          <a:p>
            <a:pPr>
              <a:buFont typeface="Wingdings" pitchFamily="2" charset="2"/>
              <a:buChar char="Ø"/>
            </a:pPr>
            <a:r>
              <a:rPr lang="fr-FR" sz="2000" dirty="0" smtClean="0"/>
              <a:t>C’est  aussi l’élaboration d’un cadre de référence pour la formation continue .</a:t>
            </a:r>
          </a:p>
          <a:p>
            <a:pPr>
              <a:buNone/>
            </a:pPr>
            <a:endParaRPr lang="fr-FR" sz="2000" dirty="0" smtClean="0"/>
          </a:p>
          <a:p>
            <a:pPr>
              <a:buFont typeface="Wingdings" pitchFamily="2" charset="2"/>
              <a:buChar char="Ø"/>
            </a:pPr>
            <a:r>
              <a:rPr lang="fr-FR" sz="2000" dirty="0" smtClean="0"/>
              <a:t>Cette nouvelle gestion de la formation va nous permettre d’identifier, de valoriser et de développer les compétences du personnel, en tenant compte des besoins en formation.</a:t>
            </a:r>
            <a:endParaRPr lang="fr-FR" sz="2000" dirty="0"/>
          </a:p>
        </p:txBody>
      </p:sp>
      <p:pic>
        <p:nvPicPr>
          <p:cNvPr id="5" name="Image 4" descr="Plan de formation logo"/>
          <p:cNvPicPr/>
          <p:nvPr/>
        </p:nvPicPr>
        <p:blipFill>
          <a:blip r:embed="rId3" cstate="print"/>
          <a:srcRect/>
          <a:stretch>
            <a:fillRect/>
          </a:stretch>
        </p:blipFill>
        <p:spPr bwMode="auto">
          <a:xfrm>
            <a:off x="285720" y="0"/>
            <a:ext cx="8744040" cy="15716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18058"/>
          </a:xfrm>
        </p:spPr>
        <p:txBody>
          <a:bodyPr>
            <a:noAutofit/>
          </a:bodyPr>
          <a:lstStyle/>
          <a:p>
            <a:r>
              <a:rPr lang="fr-FR" sz="2400" b="1" dirty="0" smtClean="0"/>
              <a:t>Procédure de travail et répartition des rôles</a:t>
            </a:r>
            <a:endParaRPr lang="fr-FR" sz="2400" b="1" dirty="0"/>
          </a:p>
        </p:txBody>
      </p:sp>
      <p:sp>
        <p:nvSpPr>
          <p:cNvPr id="3" name="Espace réservé du contenu 2"/>
          <p:cNvSpPr>
            <a:spLocks noGrp="1"/>
          </p:cNvSpPr>
          <p:nvPr>
            <p:ph idx="1"/>
          </p:nvPr>
        </p:nvSpPr>
        <p:spPr>
          <a:xfrm>
            <a:off x="457200" y="980728"/>
            <a:ext cx="8229600" cy="5145435"/>
          </a:xfrm>
        </p:spPr>
        <p:txBody>
          <a:bodyPr>
            <a:normAutofit fontScale="92500" lnSpcReduction="10000"/>
          </a:bodyPr>
          <a:lstStyle/>
          <a:p>
            <a:pPr marL="0" indent="0">
              <a:buNone/>
            </a:pPr>
            <a:r>
              <a:rPr lang="fr-FR" sz="2200" b="1" dirty="0" smtClean="0"/>
              <a:t>Quelques postes clés ont été identifiés à cet effet:</a:t>
            </a:r>
          </a:p>
          <a:p>
            <a:pPr marL="0" indent="0">
              <a:buNone/>
            </a:pPr>
            <a:endParaRPr lang="fr-FR" sz="2200" b="1" dirty="0" smtClean="0"/>
          </a:p>
          <a:p>
            <a:pPr algn="just">
              <a:buFont typeface="Wingdings" pitchFamily="2" charset="2"/>
              <a:buChar char="Ø"/>
            </a:pPr>
            <a:r>
              <a:rPr lang="fr-FR" sz="2200" b="1" dirty="0" smtClean="0"/>
              <a:t>Le référent –formation</a:t>
            </a:r>
          </a:p>
          <a:p>
            <a:pPr algn="just">
              <a:buNone/>
            </a:pPr>
            <a:r>
              <a:rPr lang="fr-FR" sz="2200" dirty="0" smtClean="0"/>
              <a:t>      Son rôle est de créer  les conditions pour que le projet puisse se dérouler au mieux, afin de le faire avancer et l’adapter aux circonstances.</a:t>
            </a:r>
          </a:p>
          <a:p>
            <a:pPr marL="0" indent="0" algn="just">
              <a:buNone/>
            </a:pPr>
            <a:endParaRPr lang="fr-FR" sz="2200" b="1" dirty="0" smtClean="0"/>
          </a:p>
          <a:p>
            <a:pPr algn="just">
              <a:buFont typeface="Wingdings" pitchFamily="2" charset="2"/>
              <a:buChar char="Ø"/>
            </a:pPr>
            <a:r>
              <a:rPr lang="fr-FR" sz="2200" b="1" dirty="0" smtClean="0"/>
              <a:t>Un groupe de pilotage </a:t>
            </a:r>
          </a:p>
          <a:p>
            <a:pPr algn="just">
              <a:buNone/>
            </a:pPr>
            <a:r>
              <a:rPr lang="fr-FR" sz="2200" dirty="0" smtClean="0"/>
              <a:t>     Composé des membres représentatifs   de l’ensemble des services, il est chargé d’accompagner le référent de formation dans la réalisation pratique  du projet.</a:t>
            </a:r>
          </a:p>
          <a:p>
            <a:pPr marL="0" indent="0" algn="just">
              <a:buNone/>
            </a:pPr>
            <a:endParaRPr lang="fr-FR" sz="2200" b="1" dirty="0" smtClean="0"/>
          </a:p>
          <a:p>
            <a:pPr algn="just">
              <a:buFont typeface="Wingdings" pitchFamily="2" charset="2"/>
              <a:buChar char="Ø"/>
            </a:pPr>
            <a:r>
              <a:rPr lang="fr-FR" sz="2200" b="1" dirty="0" smtClean="0"/>
              <a:t>Un intervenant extérieur </a:t>
            </a:r>
          </a:p>
          <a:p>
            <a:pPr algn="just">
              <a:buNone/>
            </a:pPr>
            <a:r>
              <a:rPr lang="fr-FR" sz="2200" dirty="0" smtClean="0"/>
              <a:t>      Nous aurons besoin de consulter un spécialiste dans l’élaboration du plan de formation  pour nous aider dans la démarche et nous accompagner dans sa réalisation.</a:t>
            </a:r>
          </a:p>
          <a:p>
            <a:pPr>
              <a:buNone/>
            </a:pP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t>Résumé de la démarche</a:t>
            </a:r>
            <a:endParaRPr lang="fr-FR" sz="3200" b="1" dirty="0"/>
          </a:p>
        </p:txBody>
      </p:sp>
      <p:sp>
        <p:nvSpPr>
          <p:cNvPr id="3" name="Espace réservé du contenu 2"/>
          <p:cNvSpPr>
            <a:spLocks noGrp="1"/>
          </p:cNvSpPr>
          <p:nvPr>
            <p:ph idx="1"/>
          </p:nvPr>
        </p:nvSpPr>
        <p:spPr/>
        <p:txBody>
          <a:bodyPr/>
          <a:lstStyle/>
          <a:p>
            <a:pPr marL="0" indent="0" algn="just">
              <a:buNone/>
            </a:pPr>
            <a:r>
              <a:rPr lang="fr-FR" sz="2000" dirty="0" smtClean="0"/>
              <a:t>La mise en place effective de ce projet a nécessité  plusieurs réunions de  concertation entre les surveillants de services de soins et a duré 6 semaines. Elles nous ont permis:</a:t>
            </a:r>
          </a:p>
          <a:p>
            <a:pPr marL="630238" indent="0" algn="just">
              <a:buNone/>
            </a:pPr>
            <a:endParaRPr lang="fr-FR" sz="2000" dirty="0" smtClean="0"/>
          </a:p>
          <a:p>
            <a:pPr marL="630238" indent="179388" algn="just">
              <a:buFont typeface="Wingdings" pitchFamily="2" charset="2"/>
              <a:buChar char="Ø"/>
            </a:pPr>
            <a:r>
              <a:rPr lang="fr-FR" sz="2000" dirty="0" smtClean="0"/>
              <a:t>De réfléchir à  la réalisation d’un projet  de  formation.</a:t>
            </a:r>
          </a:p>
          <a:p>
            <a:pPr marL="628650" indent="180975" algn="just">
              <a:buFont typeface="Wingdings" pitchFamily="2" charset="2"/>
              <a:buChar char="Ø"/>
            </a:pPr>
            <a:r>
              <a:rPr lang="fr-FR" sz="2000" dirty="0" smtClean="0"/>
              <a:t>De discuter  de l’état  des lieux </a:t>
            </a:r>
          </a:p>
          <a:p>
            <a:pPr marL="809625" indent="-179388" algn="just">
              <a:buFont typeface="Wingdings" pitchFamily="2" charset="2"/>
              <a:buChar char="Ø"/>
            </a:pPr>
            <a:r>
              <a:rPr lang="fr-FR" sz="2000" dirty="0" smtClean="0"/>
              <a:t>De dégager les besoins en compétences du personnel, à partir de ce que nous avons constaté en pratique et des observations faites sur le terrain</a:t>
            </a:r>
          </a:p>
          <a:p>
            <a:pPr marL="809625" indent="-179388" algn="just">
              <a:buFont typeface="Wingdings" pitchFamily="2" charset="2"/>
              <a:buChar char="Ø"/>
            </a:pPr>
            <a:r>
              <a:rPr lang="fr-FR" sz="2000" dirty="0" smtClean="0"/>
              <a:t>Et d’élaborer un programme de formation</a:t>
            </a:r>
          </a:p>
          <a:p>
            <a:pPr algn="just">
              <a:buNone/>
            </a:pPr>
            <a:endParaRPr lang="fr-FR" sz="24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b="1" dirty="0" smtClean="0"/>
              <a:t>Etats de lieux</a:t>
            </a:r>
            <a:endParaRPr lang="fr-FR" sz="2400" b="1" dirty="0"/>
          </a:p>
        </p:txBody>
      </p:sp>
      <p:sp>
        <p:nvSpPr>
          <p:cNvPr id="3" name="Espace réservé du contenu 2"/>
          <p:cNvSpPr>
            <a:spLocks noGrp="1"/>
          </p:cNvSpPr>
          <p:nvPr>
            <p:ph idx="1"/>
          </p:nvPr>
        </p:nvSpPr>
        <p:spPr>
          <a:xfrm>
            <a:off x="457200" y="1196752"/>
            <a:ext cx="8229600" cy="4929411"/>
          </a:xfrm>
        </p:spPr>
        <p:txBody>
          <a:bodyPr>
            <a:normAutofit/>
          </a:bodyPr>
          <a:lstStyle/>
          <a:p>
            <a:pPr marL="0" indent="0">
              <a:buNone/>
            </a:pPr>
            <a:r>
              <a:rPr lang="fr-FR" sz="2000" b="1" dirty="0" smtClean="0"/>
              <a:t>Certaines activités ponctuelles avaient déjà eu à être organisées </a:t>
            </a:r>
            <a:r>
              <a:rPr lang="fr-FR" sz="2400" dirty="0" smtClean="0"/>
              <a:t>:</a:t>
            </a:r>
          </a:p>
          <a:p>
            <a:pPr marL="0" indent="0">
              <a:buNone/>
            </a:pPr>
            <a:endParaRPr lang="fr-FR" sz="2400" dirty="0"/>
          </a:p>
          <a:p>
            <a:pPr>
              <a:buFont typeface="Wingdings" pitchFamily="2" charset="2"/>
              <a:buChar char="Ø"/>
            </a:pPr>
            <a:r>
              <a:rPr lang="fr-FR" sz="2000" dirty="0"/>
              <a:t>Séminaires </a:t>
            </a:r>
            <a:r>
              <a:rPr lang="fr-FR" sz="2000" dirty="0" smtClean="0"/>
              <a:t>périodiques de formation  des infirmiers, mais de façon régulière.</a:t>
            </a:r>
          </a:p>
          <a:p>
            <a:pPr>
              <a:buFont typeface="Wingdings" pitchFamily="2" charset="2"/>
              <a:buChar char="Ø"/>
            </a:pPr>
            <a:r>
              <a:rPr lang="fr-FR" sz="2000" dirty="0" smtClean="0"/>
              <a:t>Présentations sur la plateforme wathsapp du CNC, faites par quelques médecins.</a:t>
            </a:r>
          </a:p>
          <a:p>
            <a:pPr>
              <a:buFont typeface="Wingdings" pitchFamily="2" charset="2"/>
              <a:buChar char="Ø"/>
            </a:pPr>
            <a:r>
              <a:rPr lang="fr-FR" sz="2000" dirty="0" smtClean="0"/>
              <a:t>Formations internes des anesthésistes.</a:t>
            </a:r>
          </a:p>
          <a:p>
            <a:pPr>
              <a:buFont typeface="Wingdings" pitchFamily="2" charset="2"/>
              <a:buChar char="Ø"/>
            </a:pPr>
            <a:r>
              <a:rPr lang="fr-FR" sz="2000" dirty="0" smtClean="0"/>
              <a:t>Formations  hebdomadaires pour le développement des compétences des surveillants et des chefs d’équipes.</a:t>
            </a:r>
          </a:p>
          <a:p>
            <a:pPr>
              <a:buFont typeface="Wingdings" pitchFamily="2" charset="2"/>
              <a:buChar char="Ø"/>
            </a:pPr>
            <a:r>
              <a:rPr lang="fr-FR" sz="2000" dirty="0" smtClean="0"/>
              <a:t>Venues d’experts  étrangers  qui réalisent des formations par compagnonnage du personnel du service concerné.</a:t>
            </a:r>
            <a:endParaRPr lang="fr-FR"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t>Objectif général</a:t>
            </a:r>
            <a:endParaRPr lang="fr-FR" sz="3200" dirty="0"/>
          </a:p>
        </p:txBody>
      </p:sp>
      <p:sp>
        <p:nvSpPr>
          <p:cNvPr id="3" name="Espace réservé du contenu 2"/>
          <p:cNvSpPr>
            <a:spLocks noGrp="1"/>
          </p:cNvSpPr>
          <p:nvPr>
            <p:ph idx="1"/>
          </p:nvPr>
        </p:nvSpPr>
        <p:spPr/>
        <p:txBody>
          <a:bodyPr/>
          <a:lstStyle/>
          <a:p>
            <a:pPr>
              <a:buNone/>
            </a:pPr>
            <a:r>
              <a:rPr lang="fr-FR" sz="2000" dirty="0"/>
              <a:t> </a:t>
            </a:r>
            <a:r>
              <a:rPr lang="fr-FR" sz="2000" dirty="0" smtClean="0"/>
              <a:t>   Développer </a:t>
            </a:r>
            <a:r>
              <a:rPr lang="fr-FR" sz="2000" dirty="0"/>
              <a:t>les compétences  du personnel infirmier </a:t>
            </a:r>
            <a:r>
              <a:rPr lang="fr-FR" sz="2000" dirty="0" smtClean="0"/>
              <a:t>par la mise en place d’un plan de formation continue</a:t>
            </a:r>
            <a:r>
              <a:rPr lang="fr-FR" sz="2400" dirty="0" smtClean="0"/>
              <a:t>.</a:t>
            </a:r>
            <a:endParaRPr lang="fr-FR" sz="2400" dirty="0"/>
          </a:p>
        </p:txBody>
      </p:sp>
      <p:pic>
        <p:nvPicPr>
          <p:cNvPr id="1026" name="Picture 2" descr="Loupe recherche : 689 860 images, photos de stock, objets 3D et images  vectorielles | Shutterstock"/>
          <p:cNvPicPr>
            <a:picLocks noChangeAspect="1" noChangeArrowheads="1"/>
          </p:cNvPicPr>
          <p:nvPr/>
        </p:nvPicPr>
        <p:blipFill>
          <a:blip r:embed="rId2" cstate="print"/>
          <a:srcRect/>
          <a:stretch>
            <a:fillRect/>
          </a:stretch>
        </p:blipFill>
        <p:spPr bwMode="auto">
          <a:xfrm>
            <a:off x="714348" y="2643182"/>
            <a:ext cx="7929618" cy="392909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600" b="1" dirty="0" smtClean="0"/>
              <a:t>Les  objectifs spécifiques</a:t>
            </a:r>
            <a:r>
              <a:rPr lang="fr-FR" b="1" dirty="0" smtClean="0"/>
              <a:t/>
            </a:r>
            <a:br>
              <a:rPr lang="fr-FR" b="1" dirty="0" smtClean="0"/>
            </a:br>
            <a:endParaRPr lang="fr-FR" b="1" dirty="0"/>
          </a:p>
        </p:txBody>
      </p:sp>
      <p:sp>
        <p:nvSpPr>
          <p:cNvPr id="3" name="Espace réservé du contenu 2"/>
          <p:cNvSpPr>
            <a:spLocks noGrp="1"/>
          </p:cNvSpPr>
          <p:nvPr>
            <p:ph idx="1"/>
          </p:nvPr>
        </p:nvSpPr>
        <p:spPr>
          <a:xfrm>
            <a:off x="457200" y="1071546"/>
            <a:ext cx="8229600" cy="5357850"/>
          </a:xfrm>
        </p:spPr>
        <p:txBody>
          <a:bodyPr>
            <a:normAutofit fontScale="70000" lnSpcReduction="20000"/>
          </a:bodyPr>
          <a:lstStyle/>
          <a:p>
            <a:pPr>
              <a:buFont typeface="Wingdings" pitchFamily="2" charset="2"/>
              <a:buChar char="Ø"/>
            </a:pPr>
            <a:r>
              <a:rPr lang="fr-FR" sz="2600" dirty="0" smtClean="0"/>
              <a:t>Identifier les besoins en formation </a:t>
            </a:r>
            <a:r>
              <a:rPr lang="fr-FR" sz="2900" dirty="0" smtClean="0"/>
              <a:t>du</a:t>
            </a:r>
            <a:r>
              <a:rPr lang="fr-FR" sz="2600" dirty="0" smtClean="0"/>
              <a:t> personnel soignant dans les différents domaines de la pratique infirmière;</a:t>
            </a:r>
          </a:p>
          <a:p>
            <a:pPr>
              <a:buFont typeface="Wingdings" pitchFamily="2" charset="2"/>
              <a:buChar char="Ø"/>
            </a:pPr>
            <a:endParaRPr lang="fr-FR" sz="2600" dirty="0" smtClean="0"/>
          </a:p>
          <a:p>
            <a:pPr>
              <a:buFont typeface="Wingdings" pitchFamily="2" charset="2"/>
              <a:buChar char="Ø"/>
            </a:pPr>
            <a:r>
              <a:rPr lang="fr-FR" sz="2600" dirty="0" smtClean="0"/>
              <a:t>Mettre en évidence les manques, les besoins et y remédier </a:t>
            </a:r>
          </a:p>
          <a:p>
            <a:pPr>
              <a:buNone/>
            </a:pPr>
            <a:endParaRPr lang="fr-FR" sz="2600" dirty="0" smtClean="0"/>
          </a:p>
          <a:p>
            <a:pPr>
              <a:buFont typeface="Wingdings" pitchFamily="2" charset="2"/>
              <a:buChar char="Ø"/>
            </a:pPr>
            <a:r>
              <a:rPr lang="fr-FR" sz="2600" dirty="0" smtClean="0"/>
              <a:t>Elaborer un plan de formation adapté aux besoins identifiés, afin de combler les lacunes dans la pratique infirmière;</a:t>
            </a:r>
          </a:p>
          <a:p>
            <a:pPr>
              <a:buFont typeface="Wingdings" pitchFamily="2" charset="2"/>
              <a:buChar char="Ø"/>
            </a:pPr>
            <a:r>
              <a:rPr lang="fr-FR" sz="2600" dirty="0" smtClean="0"/>
              <a:t>Préparer les différents Surveillants à leur rôle de formateurs, afin d’obtenir des résultats escomptés;</a:t>
            </a:r>
          </a:p>
          <a:p>
            <a:pPr>
              <a:buFont typeface="Wingdings" pitchFamily="2" charset="2"/>
              <a:buChar char="Ø"/>
            </a:pPr>
            <a:r>
              <a:rPr lang="fr-FR" sz="2600" dirty="0" smtClean="0"/>
              <a:t>Intégrer le personnel  dans  le plan de formation</a:t>
            </a:r>
          </a:p>
          <a:p>
            <a:pPr>
              <a:buNone/>
            </a:pPr>
            <a:endParaRPr lang="fr-FR" sz="2600" dirty="0" smtClean="0"/>
          </a:p>
          <a:p>
            <a:pPr>
              <a:buFont typeface="Wingdings" pitchFamily="2" charset="2"/>
              <a:buChar char="Ø"/>
            </a:pPr>
            <a:r>
              <a:rPr lang="fr-FR" sz="2600" dirty="0" smtClean="0"/>
              <a:t>Organiser les sessions de formation du personnel, conformément au calendrier préétabli;</a:t>
            </a:r>
          </a:p>
          <a:p>
            <a:pPr>
              <a:buFont typeface="Wingdings" pitchFamily="2" charset="2"/>
              <a:buChar char="Ø"/>
            </a:pPr>
            <a:r>
              <a:rPr lang="fr-FR" sz="2600" dirty="0"/>
              <a:t>E</a:t>
            </a:r>
            <a:r>
              <a:rPr lang="fr-FR" sz="2600" dirty="0" smtClean="0"/>
              <a:t>valuer les résultats obtenus à l’issue de chaque session de formation </a:t>
            </a:r>
          </a:p>
          <a:p>
            <a:pPr>
              <a:buNone/>
            </a:pPr>
            <a:endParaRPr lang="fr-FR" sz="2600" dirty="0" smtClean="0"/>
          </a:p>
          <a:p>
            <a:pPr>
              <a:buFont typeface="Wingdings" pitchFamily="2" charset="2"/>
              <a:buChar char="Ø"/>
            </a:pPr>
            <a:r>
              <a:rPr lang="fr-FR" sz="2600" dirty="0" smtClean="0"/>
              <a:t>Recueillir  des présentations de qualité pour le congrès scientifique (session paramédicale).</a:t>
            </a:r>
          </a:p>
          <a:p>
            <a:pPr>
              <a:buNone/>
            </a:pPr>
            <a:endParaRPr lang="fr-FR" sz="2600" dirty="0" smtClean="0"/>
          </a:p>
          <a:p>
            <a:pPr>
              <a:buFont typeface="Wingdings" pitchFamily="2" charset="2"/>
              <a:buChar char="Ø"/>
            </a:pPr>
            <a:r>
              <a:rPr lang="fr-FR" sz="2600" dirty="0" smtClean="0"/>
              <a:t>Etre en mesure d’organiser une journée scientifique après la fin de la session.</a:t>
            </a:r>
          </a:p>
          <a:p>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1134</TotalTime>
  <Words>1347</Words>
  <Application>Microsoft Office PowerPoint</Application>
  <PresentationFormat>Affichage à l'écran (4:3)</PresentationFormat>
  <Paragraphs>230</Paragraphs>
  <Slides>21</Slides>
  <Notes>1</Notes>
  <HiddenSlides>0</HiddenSlides>
  <MMClips>0</MMClips>
  <ScaleCrop>false</ScaleCrop>
  <HeadingPairs>
    <vt:vector size="4" baseType="variant">
      <vt:variant>
        <vt:lpstr>Thème</vt:lpstr>
      </vt:variant>
      <vt:variant>
        <vt:i4>1</vt:i4>
      </vt:variant>
      <vt:variant>
        <vt:lpstr>Titres des diapositives</vt:lpstr>
      </vt:variant>
      <vt:variant>
        <vt:i4>21</vt:i4>
      </vt:variant>
    </vt:vector>
  </HeadingPairs>
  <TitlesOfParts>
    <vt:vector size="22" baseType="lpstr">
      <vt:lpstr>Thème Office</vt:lpstr>
      <vt:lpstr>Développements des compétences des paramédicaux du CNC</vt:lpstr>
      <vt:lpstr>Contexte</vt:lpstr>
      <vt:lpstr>Diapositive 3</vt:lpstr>
      <vt:lpstr>Diapositive 4</vt:lpstr>
      <vt:lpstr>Procédure de travail et répartition des rôles</vt:lpstr>
      <vt:lpstr>Résumé de la démarche</vt:lpstr>
      <vt:lpstr>Etats de lieux</vt:lpstr>
      <vt:lpstr>Objectif général</vt:lpstr>
      <vt:lpstr>Les  objectifs spécifiques </vt:lpstr>
      <vt:lpstr>   choix des thèmes</vt:lpstr>
      <vt:lpstr>d</vt:lpstr>
      <vt:lpstr>Diapositive 12</vt:lpstr>
      <vt:lpstr>Diapositive 13</vt:lpstr>
      <vt:lpstr>Les compétences à développer</vt:lpstr>
      <vt:lpstr>Fiche de participation </vt:lpstr>
      <vt:lpstr>Ressources financières</vt:lpstr>
      <vt:lpstr>Programme de présentation 2024-2025</vt:lpstr>
      <vt:lpstr>Diapositive 18</vt:lpstr>
      <vt:lpstr>Diapositive 19</vt:lpstr>
      <vt:lpstr>Diapositive 20</vt:lpstr>
      <vt:lpstr>Evaluation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Projet de formation continue par la recherche scientifique</dc:title>
  <dc:creator>HP</dc:creator>
  <cp:lastModifiedBy>med med</cp:lastModifiedBy>
  <cp:revision>146</cp:revision>
  <dcterms:created xsi:type="dcterms:W3CDTF">2024-07-01T00:35:26Z</dcterms:created>
  <dcterms:modified xsi:type="dcterms:W3CDTF">2025-02-15T22:51:26Z</dcterms:modified>
</cp:coreProperties>
</file>